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60"/>
  </p:notesMasterIdLst>
  <p:handoutMasterIdLst>
    <p:handoutMasterId r:id="rId6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B56618-9A3A-4DF3-A961-2E1DC35E1FB4}" v="2" dt="2024-10-01T13:47:34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6374" autoAdjust="0"/>
  </p:normalViewPr>
  <p:slideViewPr>
    <p:cSldViewPr>
      <p:cViewPr varScale="1">
        <p:scale>
          <a:sx n="82" d="100"/>
          <a:sy n="82" d="100"/>
        </p:scale>
        <p:origin x="67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land, James R" userId="df8bc3f8-71fb-4c03-949f-ec5e4153872d" providerId="ADAL" clId="{89B56618-9A3A-4DF3-A961-2E1DC35E1FB4}"/>
    <pc:docChg chg="modSld sldOrd">
      <pc:chgData name="Gerland, James R" userId="df8bc3f8-71fb-4c03-949f-ec5e4153872d" providerId="ADAL" clId="{89B56618-9A3A-4DF3-A961-2E1DC35E1FB4}" dt="2024-10-01T13:57:01.982" v="4" actId="27309"/>
      <pc:docMkLst>
        <pc:docMk/>
      </pc:docMkLst>
      <pc:sldChg chg="modSp">
        <pc:chgData name="Gerland, James R" userId="df8bc3f8-71fb-4c03-949f-ec5e4153872d" providerId="ADAL" clId="{89B56618-9A3A-4DF3-A961-2E1DC35E1FB4}" dt="2024-10-01T13:47:34.532" v="1" actId="1076"/>
        <pc:sldMkLst>
          <pc:docMk/>
          <pc:sldMk cId="249045242" sldId="277"/>
        </pc:sldMkLst>
        <pc:spChg chg="mod">
          <ac:chgData name="Gerland, James R" userId="df8bc3f8-71fb-4c03-949f-ec5e4153872d" providerId="ADAL" clId="{89B56618-9A3A-4DF3-A961-2E1DC35E1FB4}" dt="2024-10-01T13:47:34.532" v="1" actId="1076"/>
          <ac:spMkLst>
            <pc:docMk/>
            <pc:sldMk cId="249045242" sldId="277"/>
            <ac:spMk id="3" creationId="{0D73C42D-0C76-42B0-7129-D467BADACFF9}"/>
          </ac:spMkLst>
        </pc:spChg>
      </pc:sldChg>
      <pc:sldChg chg="ord">
        <pc:chgData name="Gerland, James R" userId="df8bc3f8-71fb-4c03-949f-ec5e4153872d" providerId="ADAL" clId="{89B56618-9A3A-4DF3-A961-2E1DC35E1FB4}" dt="2024-10-01T13:51:33.479" v="3"/>
        <pc:sldMkLst>
          <pc:docMk/>
          <pc:sldMk cId="2089349342" sldId="290"/>
        </pc:sldMkLst>
      </pc:sldChg>
      <pc:sldChg chg="addSp modSp mod">
        <pc:chgData name="Gerland, James R" userId="df8bc3f8-71fb-4c03-949f-ec5e4153872d" providerId="ADAL" clId="{89B56618-9A3A-4DF3-A961-2E1DC35E1FB4}" dt="2024-10-01T13:57:01.982" v="4" actId="27309"/>
        <pc:sldMkLst>
          <pc:docMk/>
          <pc:sldMk cId="3128501683" sldId="313"/>
        </pc:sldMkLst>
        <pc:graphicFrameChg chg="add modGraphic">
          <ac:chgData name="Gerland, James R" userId="df8bc3f8-71fb-4c03-949f-ec5e4153872d" providerId="ADAL" clId="{89B56618-9A3A-4DF3-A961-2E1DC35E1FB4}" dt="2024-10-01T13:57:01.982" v="4" actId="27309"/>
          <ac:graphicFrameMkLst>
            <pc:docMk/>
            <pc:sldMk cId="3128501683" sldId="313"/>
            <ac:graphicFrameMk id="8" creationId="{7B1F126E-11BF-40AF-735B-774282546F94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10/1/2024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6800" y="2590800"/>
            <a:ext cx="6934200" cy="2362200"/>
          </a:xfrm>
        </p:spPr>
        <p:txBody>
          <a:bodyPr/>
          <a:lstStyle/>
          <a:p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 skills for working</a:t>
            </a:r>
            <a:b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Windows forms</a:t>
            </a:r>
            <a:b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controls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53966-9C6C-3942-B3B3-7062BFBC4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loads a combo box with years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8738ED-58B5-17CB-ED2F-F7258E5662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year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DateTime.Today.Year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endYear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year + 8;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cboExpirationYear.Items.Add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("Select a year...");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(year &lt;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endYear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cboExpirationYear.Items.Add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(year);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year++;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30DFFA-5205-B4D1-8DB1-A5018D941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2AED93-DD42-4BC3-C728-45A2A5526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87C6D-1BAD-698E-4C99-27E3B99AD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869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47F89-3FDC-A76D-BBF1-2413310EA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clears and loads a list box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credit cards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FF07E-61C4-CCFE-1F45-BA648E0B26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lstCreditCardType.Items.Clear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lstCreditCardType.Items.Add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("Visa");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lstCreditCardType.Items.Add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("Mastercard");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lstCreditCardType.Items.Add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("American Express");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lstCreditCardType.SelectedIndex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select first item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4D7A45-C72C-8F4D-A250-EE6FF72F0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97CA55-8276-976E-E5FC-198268713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C4694-C3B1-92A3-A8F7-45C1EE967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094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58FD7-5891-C2AA-F92A-A536037AB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get information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a combo box or list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EF828-8DF3-F93B-8BC1-BCC2C759F5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expYearIndex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cboExpirationYear.SelectedIndex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expYearText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expYearValue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(int)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cboExpirationYear.SelectedItem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?? -1;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expMonthValue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cboExpirationMonth.Items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[1].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06CB11-9234-3FCF-A7B1-EC4A4BC0B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B1C833-CF2D-4383-08E0-87BD1E413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9854B-6BDD-776D-8243-B51A07DA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021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7BB46-FB81-994C-679E-92EBD662E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works with a combo box of names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1FF7BA-ABC9-1176-F817-5DEE60C259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names =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"Judy Taylor", "Anne Boehm", "Kelly Slivkoff"};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(string name in names)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cboNames.Items.Add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(name);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cboNames.Items.Insert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"Joel Murach");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cboNames.Items.RemoveAt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cboNames.SelectedIndex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-1; // don't select an item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583037-4D88-625B-A600-CD290A971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A903D-29C4-4CE1-913A-4FFEF4FBB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9FA70-DB27-997B-1E34-D38A97519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546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727F1-BDBD-5216-8DFE-9E62E01BB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group box that contains two radio buttons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746F97B4-2B5C-6846-B37D-C578D781E87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3000"/>
            <a:ext cx="5123649" cy="1066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D90127-3EA4-456F-269C-C057CCFA3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103755-4111-9EDB-3050-87D8E9071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7FF5E-5567-65C5-2494-A7FEBB79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9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5A785-F75F-D9AE-25B4-90E6989A7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sets the value of a radio button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check box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BFD1-33C4-956E-C974-9AD6438AD5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rdoCreditCard.Checked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chkDefault.Checked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CF77D-8B44-8AC1-A773-18149B7FA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5519C-42C8-B8D2-4201-433FB5F70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2ACE3-CE5E-ABE7-45DF-BE0EAECD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165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360D2-F6F0-7463-46D3-083588528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checks the value of a radio button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3735D-D8E8-FF75-8CED-1991E65AD5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rdoCreditCard_CheckedChanged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rdoCreditCard.Checked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true)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EnableControls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else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DisableControls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070CB0-F84C-F285-4597-079B3D649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5F1230-5741-C6AB-81FF-0319CABEB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6BE96-0022-1FFF-6AAF-A5E09ED8C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43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4FB3E-D047-2DC2-15FD-FF9E24C70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gets the value of a check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01244-D851-F038-57F7-42F85F6243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isDefaultBilling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chkDefault.Checked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ECDEF2-F8E9-4C69-0CED-E48F30C4F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E5977C-5139-362C-D632-B3E3494C9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0C426-76CE-4ECB-F217-E7424E9BD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64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907CE-0C4E-2E16-DDCD-8DEAA3D9F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form in Tab Order view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the tab order is changed</a:t>
            </a:r>
          </a:p>
        </p:txBody>
      </p:sp>
      <p:pic>
        <p:nvPicPr>
          <p:cNvPr id="8" name="Content Placeholder 7" descr="Title describes image">
            <a:extLst>
              <a:ext uri="{FF2B5EF4-FFF2-40B4-BE49-F238E27FC236}">
                <a16:creationId xmlns:a16="http://schemas.microsoft.com/office/drawing/2014/main" id="{98B52473-40A7-24D4-432E-FE8EE5F8D86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63409" y="1447800"/>
            <a:ext cx="4322936" cy="38862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728B9-0D7C-63F8-2DEF-92BEEA906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A0C90B-7DA8-51C7-5882-511A64A4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5E08E-7C8C-9993-1F5C-84DF52660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494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AF228-6388-5271-8638-1937F59A8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Tab Order view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change the tab order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F59F7-0C0C-F990-0F3A-AE8E5EBAB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display a form in Tab Order view, select it and then select the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View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Order command.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change the tab indexes of the controls, click on the controls in the sequence you want to use.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change the sub indexes of the controls in a group box, click on them individually.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72AB5-5995-5E45-313F-196641C32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06FED-96F6-AFD0-6937-87E05778A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402DA-6385-B2FC-D9D0-A3FE63C8E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618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52958-7680-65E8-0583-D5FD96D3F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68045-D8E6-FAEB-B4CF-6EE73CFF5D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Given the specifications for a form that uses any of the controls presented in this chapter, design and code the form.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Given a form with two or more controls, set the tab order of the controls using the Tab Order view of the form.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Given the specifications for an app that displays custom or standard dialogs, design and code the app.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8B2480-287E-0B87-3B8E-DC54F2A0D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39222-CBFC-D6B4-B886-477AF5A15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367F1-E7B0-32E1-5644-C2399069E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347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35BFC-167D-1D88-C129-BD3900A9F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Help for the DateTimePicker class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1703EBBE-7712-D014-B5B1-6150EE2E67F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82502" y="1028700"/>
            <a:ext cx="6633193" cy="4800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1F3-D5B3-AE5C-F1DF-C5E0D6F90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08C96D-7B2C-3816-C6C7-8A5A8E083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15265-7D2B-B0A9-5881-B07739EF6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45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65282-994C-4D06-B5EE-7AC74725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Add New Item dialog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B55BFD-58A6-B585-E082-DA20C12C6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CB021D-1399-8CBB-ED16-7A6CDDF48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25FC5-C567-901F-B010-71418DAF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5E3F1C55-5384-9DFA-69C4-38B107D9B92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37437" y="1066800"/>
            <a:ext cx="7315200" cy="380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9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40C7C-C897-D069-DCC1-F7D9E16F1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generated code for a new form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named frmPayment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3C42D-0C76-42B0-7129-D467BADACF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9231" y="1400822"/>
            <a:ext cx="7391400" cy="4495800"/>
          </a:xfrm>
        </p:spPr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the </a:t>
            </a:r>
            <a:r>
              <a:rPr lang="en-US" b="1" spc="-1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frmPayment.cs</a:t>
            </a: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file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Payment;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800" b="1" dirty="0" err="1">
                <a:solidFill>
                  <a:srgbClr val="000000"/>
                </a:solidFill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InitializeComponent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9FA8F9-E9FC-A59B-11BE-8CA7C02AB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54573F-9B99-B243-BD85-5E1B55B9C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E1B7E-81E2-BCA4-3489-77BA7A5B6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45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44A5F-1918-B218-8095-093937AD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generated code for a new form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272BB-28B1-C68F-11C7-5AFD5EEF99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6300" y="1094345"/>
            <a:ext cx="7391400" cy="4495800"/>
          </a:xfrm>
        </p:spPr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the </a:t>
            </a:r>
            <a:r>
              <a:rPr lang="en-US" b="1" spc="-1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frmPayment.Designer.cs</a:t>
            </a: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file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Payment;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partial class </a:t>
            </a:r>
            <a:r>
              <a:rPr lang="en-US" sz="1600" b="1" dirty="0" err="1">
                <a:solidFill>
                  <a:srgbClr val="000000"/>
                </a:solidFill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private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System.ComponentModel.IContainer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components = 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null;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 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protected override void Dispose(bool disposing)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{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if (disposing &amp;&amp; (components != null))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{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components.Dispose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();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}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base.Dispose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(disposing);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}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#region Windows Form Designer generated code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}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1D4C04-67BE-7379-7455-10B8DEB81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F4694-824F-27D2-987B-254869361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D222D-EA18-81BA-8A94-9BB234363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768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FC716-1D0B-084F-CB55-7340DCB5F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that’s generated for the Load event handler of the form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BBA9B8-D6EC-8C9F-04AF-74F10CC6B6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method declaration in the </a:t>
            </a:r>
            <a:r>
              <a:rPr lang="en-US" sz="2000" b="1" spc="-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frmPayment.cs</a:t>
            </a: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file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_Load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wiring in the </a:t>
            </a:r>
            <a:r>
              <a:rPr lang="en-US" sz="2000" b="1" spc="-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frmPayment.Designer.cs</a:t>
            </a: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file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Load += </a:t>
            </a:r>
            <a:r>
              <a:rPr lang="en-US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_Load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F706EE-6775-E56F-4016-AC1141655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57BC9-A6F8-A237-1626-81594AC13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D2D2A-F79A-65CC-5811-2F402FD74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394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8BBFC-48E0-E496-28BF-6DE88329B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a global using directive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477E6-D5CE-97CD-BAC5-BE42AC6571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 using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System.Collections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E2F57B-7FB7-3A6B-B945-2C841AB23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379D9-EBD0-30E0-3783-0F3D916AD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155A5-EB20-EDD5-6D7C-CA9DE1F74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483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12CF4-CEF1-81EA-D1BB-F8CF03371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 using directives for a Windows Forms app 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F4C55D1F-435F-D7C6-D7BC-97B186FF361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3657600" cy="403376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4EDBB-C05C-E471-CF17-97419F3E6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DED3CD-055D-2976-4242-72D414FEF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D4155-BF57-3B02-1BD9-39B3E2783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4330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8AF76-7FA0-ACA7-80C8-8AF8E0F47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view the global using directives for an app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1BE3A-6722-5B6A-0D0E-BB926226D4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Hover over the icon in the upper left corner of a class file to display a tooltip that says Global ‘using’ directives.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Click on the icon to view all global using directives listed by the names of the files that contain them.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2FB4E6-E132-7963-BFF1-B50A6E303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B53B2C-EFFA-4746-9545-8E68A6A83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F2982-AB82-1FF9-EA83-C781D417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212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BFFF-50B3-EAFE-FF59-7740466CD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using directives Visual Studio generates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default for a new form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6F26A-8983-C2F9-10D1-AB16745094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System.ComponentModel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System.Data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System.Drawing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System.Linq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System.Threading.Tasks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System.Windows.Forms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1D4C23-4D57-EEC7-4C91-B4C53564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2F8FC-2B97-1243-096E-D7D0FCC1E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3AA00-931B-7B28-3685-8AEF983DE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9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F1203-967E-1188-E04B-2F76CD038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remove unused using directives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5727F-F76C-DB8E-9BD1-E1F3CDB38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Click on or hover over one of the using directives.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Click on the yellow light bulb that appears, then click on Remove Unnecessary Usings.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FDCD3C-C595-F76D-AD15-E885BCCEF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74A84-58B4-8397-24AF-FB7F7AA0D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A399D-C036-C5B1-711F-4C95AFBF9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769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D43A6-E451-2771-2485-8AF049D9A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243EE-45FA-23CC-8821-472E851DAF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general terms, describe the use of these controls: combo box, list box, radio button, check box, and group box.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Explain how the refactoring feature helps you change some of the occurrences of the form name in the code, but not the occurrences in the event handlers for the form.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way the Program class for an app displays the first form of an app.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Explain what global using directives are and where they’re usually stored.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you can use the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DialogResult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enumeration and the Tag property to pass data between a form and a custom dialog.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you can use the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FormClosing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event to stop a form from closing.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B178CD-736C-9888-00C4-7BD937ED7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437F8-292D-6E80-6225-B83D2E6D2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8857F-C4C7-BC97-3A50-1A9899F62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46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8F633-9159-5550-832C-B1BDE5A8E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project that contains two forms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8A4F23-5F66-4988-295B-C30ADC6B7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781E1-4EDB-98A9-8209-48425E9D8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2A90FF-2A07-F190-26C8-C3FC7C276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EA2594A0-DA2E-84E0-8AC1-108F5982407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5721"/>
            <a:ext cx="7315200" cy="479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95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9342C-3E10-CA6D-B63C-63DCDECDE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defines the main entry point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an app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298889-5FFB-8ECD-6E08-95688ED265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Payment;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internal static class Program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&lt;summary&gt;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 The main entry point for the application.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&lt;/summary&gt;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STAThread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static void Main()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To customize application configuration such as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set high DPI settings or default font,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see https://aka.ms/applicationconfiguration.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ApplicationConfiguration.Initialize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Application.Run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(new </a:t>
            </a:r>
            <a:r>
              <a:rPr lang="en-US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frmCustomer</a:t>
            </a:r>
            <a:r>
              <a:rPr lang="en-US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10E982-A7B6-FD38-E2B2-BCA1CFFE0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97D376-9FB4-9BE5-B5DC-D7C0C220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8E464-F8E3-C970-7757-FB7FC54C6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8794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517B7-2289-6F9D-FFF5-7E5D81A97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Payment form displayed as a dialog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8E62A877-0D2C-8A6C-E790-385E022E837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55" y="1143000"/>
            <a:ext cx="3984764" cy="38862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724E8B-1F6E-7355-84C0-B4981DE83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D8FA95-F299-3108-1245-2ACB8052D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260DB-25DC-9075-1095-35485BCDA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290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17240-FC58-71B3-5CD5-E0D48EE85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Properties for creating custom dialogs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A9B92-B9F5-4BA3-5569-678E0FFC6D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ControlBox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MaximizeBox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MinimizeBox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9F80F1-BCC5-45A1-123F-423DBBD9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741BD4-5CF8-E8BF-E4DF-F880ACBFD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4FEB5-7360-6830-1239-56CA2EBDC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0632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E8D64-CCE3-3234-EC14-67C24A9C0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and displays a custom dialog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7FBD6-576E-5E8A-A35A-A6DD1136E2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paymentForm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paymentForm.ShowDialog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execution continues here after the user responds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to the dialog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3FD76C-B1C1-8570-B76B-7B2DA02A3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7C61A-2CE8-BAA6-6412-0D35AD98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2E5984-7F31-C403-8533-747FB99B7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349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92B1D-3289-370C-91A2-F2F628036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set two properties of a form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1F28C-1041-F7A9-43C5-CD35DF7B09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sets the </a:t>
            </a:r>
            <a:r>
              <a:rPr lang="en-US" sz="2000" b="1" spc="-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property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DialogResult.OK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sets the Tag property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 = msg;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6E78F8-F887-6B83-2C7E-2D885D1D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92F24-3BDF-F469-D10D-FDB70F997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304F7-D97B-4B74-BBCD-F0028575F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3042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64D0B-F2DC-0202-1142-8E900E4D1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result of a dialog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 Tag property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C3302-5727-A5FC-0436-8AA0FB0CB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paymentForm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result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paymentForm.ShowDialog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(result ==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DialogResult.OK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lblPayment.Text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paymentForm.Tag?.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BD507-29C8-2006-90F5-8298235EF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08C544-3B47-3832-4A1E-7BD7825E0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40BEB-3349-C8E8-7EC3-99E0ED0D9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1097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D78A6-6DF0-E14A-0E76-908778303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displays a dialog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gets the user response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F4975-A193-84BE-2470-BD1D0D859E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button =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"Are you sure you want to save this data?",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"Payment",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MessageBoxButtons.YesNo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MessageBoxIcon.Question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MessageBoxDefaultButton.Button2);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1E1A0B-7FB0-7E9C-4A4A-58A5927A8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F5F68-1DA5-DF4B-399D-4E3A479DD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F9780-242D-10EE-6FD3-E31C88FCB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2794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10FB4-DF6A-D8E2-F0AF-CBCF0CDA4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that gets the user’s response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88A5E0CD-169F-0694-8D83-9C8CDE3930E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399" y="1143000"/>
            <a:ext cx="3963611" cy="2209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52C1E7-7DFA-9205-810E-F11FE8191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0893C-3BB4-005A-4DCD-48DAF0411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0DE03-D1A2-2778-D30A-2FFFA6CCE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650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C24D0-4528-5783-1F3B-EE036E9E2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checks the user response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6F95-D899-1064-E473-34AA2BD04E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(button ==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DialogResult.Yes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SaveData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isDataSaved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2D8CC2-5C23-81E5-554B-F9F27AD13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815AF-FA62-B63C-86F6-E86B0DDD0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6CA80-CF21-971A-06C9-42280963C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229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14DEB-FA0C-B9B8-0FDA-0BA4D3BC8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form with five more types of controls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51F16E09-0319-C53C-7517-7B228575E68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3437835" cy="3352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2F9F02-ACC9-0728-8EDD-59CDAD7D0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2618C3-2B95-FE41-AE91-343375BE7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D95D0-52A6-3CDC-9487-BB8190B27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6932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ED0B5-7424-C5A3-B97B-5FEF110D9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for saving or not saving a form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91365F89-8F4E-20C4-96CE-4FEB9FDDC53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143000"/>
            <a:ext cx="3124760" cy="19812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AD48AE-C760-9F1C-76AC-87845946A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50B135-BF22-A036-ACFD-0625655C4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7032E-B208-FF16-9D23-5002044EE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7046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221FF-BE54-F3F4-43E4-400667E12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a dialog that can cancel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Closing event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FC87F0-316E-ED5F-EEF8-C1CED8B937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frmCustomer_FormClosing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FormClosingEventArgs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isDataSaved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false)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message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"This form contains unsaved data.\n\n" +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"Do you want to save it?";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button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(message, "Customer",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MessageBoxButtons.YesNoCancel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MessageBoxIcon.Warning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2DF6A0-E7E9-4CD5-AABB-562479525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578EC0-5B4F-5E0A-9E0C-7913573CE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2F1F4-33E2-FB72-426B-EAD2DC5DB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5390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AAAF2-D7DB-DA07-626A-6C2EABD8D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a dialog that can cancel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Closing event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338A4-D215-6DF4-D4C6-286CC9D01A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(button ==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DialogResult.Yes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SaveData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else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e.Cancel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(button ==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DialogResult.Cancel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e.Cancel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B338BF-D801-6BED-FB8D-9F4A6E6F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32CB4C-3336-B5CE-B02C-EA2EC86BD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530D6-9C07-2307-B743-BD82459FA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943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7A93E-4094-261B-578C-12427D9F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Customer form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57299B9A-83EF-1F30-BCA3-C35262CF08A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25033" y="1066800"/>
            <a:ext cx="4413078" cy="3276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07E8BF-3069-8BF9-A922-4161218D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30F343-B83B-1786-AAFF-02FD6DA1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74CA0-4F1F-BC91-DC83-1EAB6C011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00FD4-E7E1-B97B-798E-EEBA6D92E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Payment dialog for a credit card payment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CF5962E0-01D4-5C11-DD13-2B9ECBAB683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46057" y="1142999"/>
            <a:ext cx="3778343" cy="368488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535130-C286-AF40-736C-18F8BCD44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83CC5-15D6-9313-A5F4-676B88C8E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DD497-B8C7-721A-FA42-4C03C82FF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5966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ED896-65A3-22ED-B98A-2861E5CA3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Payment dialog for billing a customer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0C0CADD0-28AC-BD9E-B45C-694889D9F7D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77715" y="1143000"/>
            <a:ext cx="3828498" cy="3733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26CEE3-3B26-57C3-30D0-BF35E5B53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D5C51D-8385-06B0-5F77-71DDCC152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3CE5B-026C-8961-22F2-1886085C1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3578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4A1BC-5DB5-FA50-544F-FC7F8564E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Customer form (part 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DC55D-C508-57DE-47AE-4BD42E8FAF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frmCustomer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frmCustomer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InitializeComponent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bool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isDataSaved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frmCustomer_Load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cboNames.Items.Add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("Mike Smith");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cboNames.Items.Add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("Nancy Jones");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lblPayment_TextChanged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isDataSaved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E3B6CA-0E18-534C-EE56-97D580070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0EE6A-49DC-B90B-2981-AEE61F0B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C4004-D2C7-D3B9-69F4-C75FEEC0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803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CD544-5988-2765-6631-F1CC2A7CF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Customer form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1EC5E-A00A-49BE-6B76-A222D39E43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cboNames_SelectedIndexChanged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isDataSaved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lblPayment.Text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btnSelectPayment_Click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Form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paymentForm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selectedButton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paymentForm.ShowDialog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selectedButton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DialogResult.OK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lblPayment.Text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paymentForm.Tag?.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3C65B3-1816-1D1B-C2DA-3D79B7D62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0E1D2-C1DE-A994-2B8B-D7FE6425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E7FDA-37DD-D541-ACD8-F264CD55E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771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4E91F-CDBE-0D38-1FD8-AA85A99EA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Customer form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ED8E8-A61A-3539-0712-BD8C1664D6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btnSave_Click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cboNames.SelectedIndex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-1;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lblPayment.Text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isDataSaved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cboNames.Focus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7D6B6C-4A97-EECD-08C8-5FB2A5723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C034E8-E627-56EA-347F-637E670B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BB0C6-ECBF-A6C7-86EF-B089AD321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8523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33D6-EEA2-ADEC-42F7-57E352AAF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Customer form (part 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D4E35-3E85-E7AD-9174-4727076F40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bool success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cboNames.SelectedIndex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-1)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"You must select a customer.\n";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lblPayment.Text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"")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"You must enter a payment.\n";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"")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success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"Entry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success;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57A1F0-90C2-7FCB-F2AD-97C23F1DC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64AE03-5610-70DB-CCE5-3B34B8C48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675C8-1A28-8D86-EDAB-060DD365C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294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15018-4973-35E3-DD5C-A5F966EE1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properties of list box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combo box controls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284A1-6660-E358-512E-831772581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SelectedIndex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SelectedItem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Sorted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Items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DropDownStyle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SelectionMode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25FF1-7446-BE5A-AA60-52E5843A7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57F76E-15B1-AEF2-7F98-83BC3FFE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9DDDA-DC2A-C415-AA91-D24AFC7F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5027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18AE8-ECDB-E593-5338-4713F73E8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Customer form (part 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1B9CD-7776-C104-21A3-30258F80BC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Close();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frmCustomer_FormClosing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FormClosingEventArgs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isDataSaved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false)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string message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"This form contains unsaved data.\n\n"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"Do you want to save it?";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button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(message, "Customer",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MessageBoxButtons.YesNoCancel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MessageBoxIcon.Warning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2326D-EBDC-F255-1051-31A64E035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D9EF0-8119-7B5E-9F2D-92C8EE10D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E6DC0-BB57-7BDB-DA6E-8D2698C5D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0186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F8B19-1810-A559-71A4-B8BE515F3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Customer form (part 6)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1BC67-8471-B14C-4BF2-1940E1D809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(button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DialogResult.Yes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e.Cancel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(button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DialogResult.Cancel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e.Cancel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C8391-1CE8-163B-BC23-150A8A40F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DDF0A4-D469-E2F4-8467-98D4FB577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2CC5F-B090-AD82-0995-68980D530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0923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E1F50-3863-7C0E-4CA3-EC0007879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Payment form (part 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3307CF-B6E1-0823-2165-5524F0A0EA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InitializeComponent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44CE83-03A3-BC07-06FC-217145CAB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1FDCA-88E4-04AB-D9DE-933CB0F50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5CFD6-AB7F-F013-6085-53ABEA3D2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576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A450B-230B-5656-F5FE-81CE6A081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Payment form (part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41ED10-4ADB-5C39-BAC8-CF8B954A99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20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frmPayment_Load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lstCreditCardType.Items.Add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("Visa");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lstCreditCardType.Items.Add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("Mastercard");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lstCreditCardType.Items.Add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("American Express");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lstCreditCardType.SelectedIndex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string[] months = {"Select a month...",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"January", "February", "March", "April",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"May", "June", "July", "August",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"September", "October", "November", "December"};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(string month in months)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cboExpirationMonth.Items.Add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(month);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cboExpirationMonth.SelectedIndex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B1871F-5AE9-F74D-1A77-FB107237A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AE0BD-634F-8DD2-EA17-AAAD1610D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64565-2217-9E99-8EAA-62847BCB1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5400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504E8-D363-67DE-075E-63F26327F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Payment form (part 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B7C417-7C90-9DD8-E95E-8652BFBE86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int year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DateTime.Today.Year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endYear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year + 8;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cboExpirationYear.Items.Add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("Select a year...");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while (year &lt;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endYear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cboExpirationYear.Items.Add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(year);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year++;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cboExpirationYear.SelectedIndex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btnOK_Click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B04DCA-CEF0-1609-705B-976E0EF58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05317-66D1-F4DF-F5ED-7A359D56A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A4AE5-45AF-DE5C-A11F-AEB5A865A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675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F26C4-B0B9-5BE9-3125-922DE3F06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Payment form (part 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B19BE-8183-631D-BD6B-3F3C2A5A80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50292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bool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bool success = true;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rdoCreditCard.Checked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lstCreditCardType.SelectedIndex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-1)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"Select a credit card type.\n";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txtCardNumber.Text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"")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"Enter a credit card number.\n";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5CFFE-0172-08EA-74BE-35EAED216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AF6906-D042-112C-D069-E7D4259B0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EEF06-17A3-D9CE-2B51-C93A8C6DA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4700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D6CBB-23BA-E351-D413-C51AC79C0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Payment form (part 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CC705C-4062-9FF4-F2F7-5DF19F44CC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cboExpirationMonth.SelectedIndex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0)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"Select a month.\n";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cboExpirationYear.SelectedIndex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0)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"Select a year.\n";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"")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success = false;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success;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0CA077-5748-316A-6C21-F29A48681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5AC21-5D43-2579-3612-AF4D251EA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DF460-953F-6179-F4FA-E531F112F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56</a:t>
            </a:fld>
            <a:endParaRPr 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7B1F126E-11BF-40AF-735B-774282546F9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03552718"/>
                  </p:ext>
                </p:extLst>
              </p:nvPr>
            </p:nvGraphicFramePr>
            <p:xfrm>
              <a:off x="-592015" y="279888"/>
              <a:ext cx="2286000" cy="1714500"/>
            </p:xfrm>
            <a:graphic>
              <a:graphicData uri="http://schemas.microsoft.com/office/powerpoint/2016/slidezoom">
                <pslz:sldZm>
                  <pslz:sldZmObj sldId="313" cId="3128501683">
                    <pslz:zmPr id="{459D888B-4175-4CD2-8946-D88C8000A626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7B1F126E-11BF-40AF-735B-774282546F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592015" y="279888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285016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ABAE8-19A2-58FF-47CF-EA021C367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Payment form (part 6)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F2A9E-862E-AAE0-1718-EA68F97DB6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SaveData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  string msg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rdoCreditCard.Checked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  msg += "Charge to credit card." + "\n\n";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msg += "Card type: "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"\n";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msg += "Card number: "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txtCardNumber.Text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"\n";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msg += "Expiration date: "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cboExpirationMonth.Text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"/"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   msg += "Send bill to customer." + "\n\n";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bool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isDefaultBilling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chkDefault.Checked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msg += "Default billing: "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isDefaultBilling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Tag = msg;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DialogResult.OK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57ABDC-CB4A-FB79-9365-05ADA309E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7BE0C3-8BE3-0664-BE59-8DAE93571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600"/>
              <a:t>Murach’s C# (8</a:t>
            </a:r>
            <a:r>
              <a:rPr lang="en-US" sz="1600" baseline="30000"/>
              <a:t>th</a:t>
            </a:r>
            <a:r>
              <a:rPr lang="en-US" sz="1600"/>
              <a:t> Edition)</a:t>
            </a:r>
            <a:endParaRPr lang="en-US" sz="1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18786-896A-94B4-40CF-05AE94CEE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279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137FF-9716-0C25-473D-04B005407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  <a:tab pos="1371600" algn="l"/>
                <a:tab pos="5486400" algn="r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Payment form (part 7)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5BDF5-B98A-4498-02EE-4F2C872A16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Billing_CheckedChanged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rdoCreditCard.Checked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EnableControls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DisableControls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EnableControls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lstCreditCardType.Enabled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txtCardNumber.Enabled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cboExpirationMonth.Enabled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cboExpirationYear.Enabled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DisableControls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lstCreditCardType.Enabled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txtCardNumber.Enabled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cboExpirationMonth.Enabled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cboExpirationYear.Enabled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813A6C-8872-A9C8-5B24-0BDFCC28A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E9362E-A524-2420-3EC8-54E50526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E3C51-706F-F646-ECF3-094DBE95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741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43393-5947-74A9-A8AD-D33AE52D6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events of list box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combo box controls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D041-7FCC-DDF4-F009-D9DDDA4F49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SelectedIndexChanged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TextChanged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B62248-DECE-57D2-1350-E603943EE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5A2C41-7C42-AA23-2CA1-2B0C0BA8D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8D93B-0B75-2990-993E-DE47749D4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960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1B21D-0B7B-0ECC-54A8-5CEB00143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common property of the Items collection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4C442-313E-7F90-EF7B-3C51E0B7C4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7CD036-79F5-B8AE-E8B5-BBF13901D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CE183-89D1-D5FF-893E-20871CDD0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0FE0D-1E25-D47E-7A74-7C8D9AC4C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419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AADAC-CEA8-24DB-4F76-A2492B052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methods of the Items collection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D532C-8516-0BB4-92DA-2DD4A63BD9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RemoveAt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BDE154-0D77-9348-7E52-1DCB8D072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ED856F-4F3A-0948-2DCA-DA44CED67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9B12F-69EF-A127-2321-E797BD7E6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862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5B21-19C1-EAA4-6AA3-5FE86A3AB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loads a combo box with months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2EE82-B947-C446-2B90-E1BE630E7D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months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{"Select a month...",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"January", "February", "March", "April",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"May", "June", "July", "August",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"September", "October", "November", "December"};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(string month in months)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cboExpirationMonth.Items.Add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(month);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DA595B-8565-2E66-BDB0-952C7E856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C0E337-2776-804A-0134-7815D99F0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3C48-D856-06A4-8198-5F60ED154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88642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227</TotalTime>
  <Words>3529</Words>
  <Application>Microsoft Office PowerPoint</Application>
  <PresentationFormat>On-screen Show (4:3)</PresentationFormat>
  <Paragraphs>647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Objectives (continued)</vt:lpstr>
      <vt:lpstr>A form with five more types of controls</vt:lpstr>
      <vt:lpstr>Common properties of list box  and combo box controls</vt:lpstr>
      <vt:lpstr>Common events of list box  and combo box controls</vt:lpstr>
      <vt:lpstr>A common property of the Items collection</vt:lpstr>
      <vt:lpstr>Common methods of the Items collection</vt:lpstr>
      <vt:lpstr>Code that loads a combo box with months</vt:lpstr>
      <vt:lpstr>Code that loads a combo box with years</vt:lpstr>
      <vt:lpstr>Code that clears and loads a list box  of credit cards</vt:lpstr>
      <vt:lpstr>Statements that get information  from a combo box or list box</vt:lpstr>
      <vt:lpstr>Code that works with a combo box of names</vt:lpstr>
      <vt:lpstr>A group box that contains two radio buttons</vt:lpstr>
      <vt:lpstr>Code that sets the value of a radio button  and check box</vt:lpstr>
      <vt:lpstr>Code that checks the value of a radio button</vt:lpstr>
      <vt:lpstr>Code that gets the value of a check box</vt:lpstr>
      <vt:lpstr>A form in Tab Order view  before the tab order is changed</vt:lpstr>
      <vt:lpstr>How to use Tab Order view  to change the tab order</vt:lpstr>
      <vt:lpstr>Help for the DateTimePicker class</vt:lpstr>
      <vt:lpstr>The Add New Item dialog</vt:lpstr>
      <vt:lpstr>The generated code for a new form  named frmPayment</vt:lpstr>
      <vt:lpstr>The generated code for a new form (continued)</vt:lpstr>
      <vt:lpstr>The code that’s generated for the Load event handler of the form</vt:lpstr>
      <vt:lpstr>The code for a global using directive</vt:lpstr>
      <vt:lpstr>Global using directives for a Windows Forms app </vt:lpstr>
      <vt:lpstr>How to view the global using directives for an app</vt:lpstr>
      <vt:lpstr>The using directives Visual Studio generates  by default for a new form</vt:lpstr>
      <vt:lpstr>How to remove unused using directives</vt:lpstr>
      <vt:lpstr>A project that contains two forms</vt:lpstr>
      <vt:lpstr>Code that defines the main entry point  for an app</vt:lpstr>
      <vt:lpstr>The Payment form displayed as a dialog</vt:lpstr>
      <vt:lpstr>Properties for creating custom dialogs</vt:lpstr>
      <vt:lpstr>Code that creates and displays a custom dialog</vt:lpstr>
      <vt:lpstr>How to set two properties of a form</vt:lpstr>
      <vt:lpstr>Code that uses the result of a dialog  and the Tag property</vt:lpstr>
      <vt:lpstr>A statement that displays a dialog  and gets the user response</vt:lpstr>
      <vt:lpstr>The dialog that gets the user’s response</vt:lpstr>
      <vt:lpstr>A statement that checks the user response</vt:lpstr>
      <vt:lpstr>The dialog for saving or not saving a form</vt:lpstr>
      <vt:lpstr>The code for a dialog that can cancel the Closing event</vt:lpstr>
      <vt:lpstr>The code for a dialog that can cancel the Closing event (continued)</vt:lpstr>
      <vt:lpstr>The Customer form</vt:lpstr>
      <vt:lpstr>The Payment dialog for a credit card payment</vt:lpstr>
      <vt:lpstr>The Payment dialog for billing a customer</vt:lpstr>
      <vt:lpstr>The code for the Customer form (part 1)</vt:lpstr>
      <vt:lpstr>The code for the Customer form (part 2)</vt:lpstr>
      <vt:lpstr>The code for the Customer form (part 3)</vt:lpstr>
      <vt:lpstr>The code for the Customer form (part 4)</vt:lpstr>
      <vt:lpstr>The code for the Customer form (part 5)</vt:lpstr>
      <vt:lpstr>The code for the Customer form (part 6)</vt:lpstr>
      <vt:lpstr>The code for the Payment form (part 1)</vt:lpstr>
      <vt:lpstr>The code for the Payment form (part 2)</vt:lpstr>
      <vt:lpstr>The code for the Payment form (part 3)</vt:lpstr>
      <vt:lpstr>The code for the Payment form (part 4)</vt:lpstr>
      <vt:lpstr>The code for the Payment form (part 5)</vt:lpstr>
      <vt:lpstr>The code for the Payment form (part 6)</vt:lpstr>
      <vt:lpstr>The code for the Payment form (part 7)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Jim Gerland</cp:lastModifiedBy>
  <cp:revision>6</cp:revision>
  <cp:lastPrinted>2016-01-14T23:03:16Z</cp:lastPrinted>
  <dcterms:created xsi:type="dcterms:W3CDTF">2023-05-04T21:43:04Z</dcterms:created>
  <dcterms:modified xsi:type="dcterms:W3CDTF">2024-10-01T13:57:05Z</dcterms:modified>
</cp:coreProperties>
</file>