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9" r:id="rId1"/>
  </p:sldMasterIdLst>
  <p:notesMasterIdLst>
    <p:notesMasterId r:id="rId65"/>
  </p:notesMasterIdLst>
  <p:handoutMasterIdLst>
    <p:handoutMasterId r:id="rId66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00"/>
    <a:srgbClr val="20396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5" autoAdjust="0"/>
    <p:restoredTop sz="96374" autoAdjust="0"/>
  </p:normalViewPr>
  <p:slideViewPr>
    <p:cSldViewPr>
      <p:cViewPr varScale="1">
        <p:scale>
          <a:sx n="88" d="100"/>
          <a:sy n="88" d="100"/>
        </p:scale>
        <p:origin x="84" y="4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4633A84-D730-4DB1-B585-7559B92CE5D8}" type="datetimeFigureOut">
              <a:rPr lang="en-US"/>
              <a:pPr>
                <a:defRPr/>
              </a:pPr>
              <a:t>5/10/2023</a:t>
            </a:fld>
            <a:endParaRPr lang="en-US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C669EC8-97E7-4C24-A864-1853E75085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9857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0" y="4415790"/>
            <a:ext cx="514096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83158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2C5A2EE-74B4-4329-B2EC-6DFE0575ED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556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numb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9298C-2E9E-4E3F-82C8-60A2EED58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0" y="609600"/>
            <a:ext cx="7772400" cy="457200"/>
          </a:xfrm>
        </p:spPr>
        <p:txBody>
          <a:bodyPr/>
          <a:lstStyle>
            <a:lvl1pPr>
              <a:defRPr sz="2400" b="1" i="1">
                <a:solidFill>
                  <a:srgbClr val="000099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Book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75D4F1-CB37-4CE0-983C-8406904B2B8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05000" y="1676400"/>
            <a:ext cx="5334000" cy="609600"/>
          </a:xfrm>
        </p:spPr>
        <p:txBody>
          <a:bodyPr/>
          <a:lstStyle>
            <a:lvl1pPr marL="0" indent="0" algn="ctr">
              <a:buNone/>
              <a:defRPr sz="3600" b="1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Chapter X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5D01CB5-9945-4C9B-9918-8CA19A7268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905000" y="2590800"/>
            <a:ext cx="5334000" cy="914400"/>
          </a:xfrm>
        </p:spPr>
        <p:txBody>
          <a:bodyPr/>
          <a:lstStyle>
            <a:lvl1pPr marL="0" indent="0" algn="ctr">
              <a:buNone/>
              <a:defRPr sz="4800" b="1"/>
            </a:lvl1pPr>
          </a:lstStyle>
          <a:p>
            <a:pPr lvl="0"/>
            <a:r>
              <a:rPr lang="en-US" dirty="0"/>
              <a:t>Chapter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A27A70-7FFF-4919-9745-58612D6379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791E8C-669A-4FAF-AC57-930E4708DF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901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143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FE91D7-54F9-CE5B-2AF2-A8F87F29E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90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so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28042D0E-2D92-B61C-07C7-F98F35208D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1524000"/>
            <a:ext cx="6934200" cy="3200400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DC32C3D-5C99-8467-FB69-0545F95E5D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121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A92572-6C0F-2359-8B91-448DEEC456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202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733800"/>
            <a:ext cx="7391400" cy="2209799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C4B8B-4248-7B05-52E9-1493FB7E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Text_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A428B99-D0BB-4B7F-A30C-E347F02920DF}"/>
              </a:ext>
            </a:extLst>
          </p:cNvPr>
          <p:cNvSpPr>
            <a:spLocks noGrp="1"/>
          </p:cNvSpPr>
          <p:nvPr>
            <p:ph type="tbl" sz="quarter" idx="16" hasCustomPrompt="1"/>
          </p:nvPr>
        </p:nvSpPr>
        <p:spPr>
          <a:xfrm>
            <a:off x="914400" y="1143000"/>
            <a:ext cx="7315200" cy="2133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3434977"/>
            <a:ext cx="7391400" cy="396241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able Placeholder 7">
            <a:extLst>
              <a:ext uri="{FF2B5EF4-FFF2-40B4-BE49-F238E27FC236}">
                <a16:creationId xmlns:a16="http://schemas.microsoft.com/office/drawing/2014/main" id="{AFEF7FE6-D02E-FC18-3A1F-FB2B9BE04DFB}"/>
              </a:ext>
            </a:extLst>
          </p:cNvPr>
          <p:cNvSpPr>
            <a:spLocks noGrp="1"/>
          </p:cNvSpPr>
          <p:nvPr>
            <p:ph type="tbl" sz="quarter" idx="17" hasCustomPrompt="1"/>
          </p:nvPr>
        </p:nvSpPr>
        <p:spPr>
          <a:xfrm>
            <a:off x="914400" y="3973009"/>
            <a:ext cx="7315200" cy="204679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CB5F9A1-57CC-7079-49E6-F38139C6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77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066800"/>
            <a:ext cx="7315200" cy="2514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730079"/>
            <a:ext cx="7391400" cy="457200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0099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Master heading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5" hasCustomPrompt="1"/>
          </p:nvPr>
        </p:nvSpPr>
        <p:spPr>
          <a:xfrm>
            <a:off x="914400" y="4267200"/>
            <a:ext cx="7315200" cy="1676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33A493-C9CB-60F1-C48D-911ADE2420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1478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22138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3319598"/>
            <a:ext cx="7315200" cy="24384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714E1-3205-D410-3DAF-7853C337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09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Image_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12800" y="1062758"/>
            <a:ext cx="7391400" cy="1756642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812800" y="2895600"/>
            <a:ext cx="7315200" cy="163340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2800" y="4605202"/>
            <a:ext cx="7391400" cy="1414598"/>
          </a:xfrm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77EDEF-2119-0C0C-90EC-29310C8309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 algn="l">
              <a:defRPr sz="1400">
                <a:latin typeface="Times New Roman"/>
              </a:defRPr>
            </a:lvl1pPr>
          </a:lstStyle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sz="900" dirty="0">
                <a:solidFill>
                  <a:schemeClr val="bg1"/>
                </a:solidFill>
                <a:latin typeface="Arial Narrow" pitchFamily="34" charset="0"/>
              </a:rPr>
              <a:t>C1, Slide </a:t>
            </a:r>
            <a:fld id="{5ECE9829-65B2-40C6-AEFF-7C648FF56A9C}" type="slidenum">
              <a:rPr lang="en-US" sz="900" smtClean="0">
                <a:solidFill>
                  <a:schemeClr val="bg1"/>
                </a:solidFill>
                <a:latin typeface="Arial Narrow" pitchFamily="34" charset="0"/>
              </a:rPr>
              <a:pPr algn="r">
                <a:defRPr/>
              </a:pPr>
              <a:t>‹#›</a:t>
            </a:fld>
            <a:endParaRPr lang="en-US" sz="900" dirty="0">
              <a:solidFill>
                <a:schemeClr val="bg1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24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4876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1EAB4BC0-D5C7-49B0-54AC-F67C80E1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73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layout_2-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463040"/>
            <a:ext cx="7391400" cy="4495800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2A4128AF-FA95-FB1B-F7EC-9F06B102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706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143000"/>
            <a:ext cx="7315200" cy="4800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B3EA07F-21E3-C43E-2483-EF255ABC73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22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0A36CC2-90BA-4768-70BF-5E8F2F5CE4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914400" y="1524000"/>
            <a:ext cx="7315200" cy="4419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insert image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4541F783-317C-D9AD-83C7-5AE65ED51C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636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143000"/>
            <a:ext cx="7315200" cy="4495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8FC2C4-3F43-BC0E-9A91-95841BAF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6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_layout_2_line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3DA2AB-954E-C0E2-3E5B-8B482B0051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740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67ED070-8611-4D83-A3C6-478B69003052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914400" y="1524000"/>
            <a:ext cx="73152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insert table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" y="6233011"/>
            <a:ext cx="2743200" cy="457200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E757E026-CA30-31D4-7CB8-4AA11C85AF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105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27432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3892100"/>
            <a:ext cx="6934200" cy="2049956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745E84-27EF-B727-9BFE-6449CFCB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112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Console_Text_Console_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24989"/>
            <a:ext cx="7315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algn="l">
              <a:defRPr sz="2400" b="1" i="0" baseline="0">
                <a:solidFill>
                  <a:srgbClr val="000099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1066800"/>
            <a:ext cx="7391400" cy="9906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1295400" y="2150899"/>
            <a:ext cx="6934200" cy="815635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838200" y="3347534"/>
            <a:ext cx="7391400" cy="1496734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1295400" y="4982112"/>
            <a:ext cx="6934200" cy="885288"/>
          </a:xfrm>
          <a:solidFill>
            <a:schemeClr val="bg1">
              <a:lumMod val="95000"/>
            </a:schemeClr>
          </a:solidFill>
          <a:ln w="31750" cmpd="thickThin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F25CEF-B290-B84E-D2A4-6A86E123EE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743200" y="6248400"/>
            <a:ext cx="3657600" cy="457200"/>
          </a:xfrm>
          <a:prstGeom prst="rect">
            <a:avLst/>
          </a:prstGeom>
        </p:spPr>
        <p:txBody>
          <a:bodyPr anchor="b"/>
          <a:lstStyle>
            <a:lvl1pPr algn="ctr">
              <a:defRPr sz="1800" b="1" i="1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Murach’s</a:t>
            </a:r>
            <a:r>
              <a:rPr lang="en-US" dirty="0"/>
              <a:t>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C1,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9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Rectangle 1"/>
          <p:cNvSpPr/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rgbClr val="20396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3"/>
          </p:nvPr>
        </p:nvSpPr>
        <p:spPr bwMode="auto">
          <a:xfrm>
            <a:off x="76200" y="6248400"/>
            <a:ext cx="27432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50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pPr>
              <a:defRPr/>
            </a:pPr>
            <a:r>
              <a:rPr lang="en-US" dirty="0"/>
              <a:t>© 2023, Mike Murach &amp; Associates, Inc.</a:t>
            </a:r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4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900">
                <a:latin typeface="Arial Narrow" pitchFamily="34" charset="0"/>
              </a:defRPr>
            </a:lvl1pPr>
          </a:lstStyle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30" y="6397412"/>
            <a:ext cx="1228170" cy="23198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78" r:id="rId2"/>
    <p:sldLayoutId id="2147483689" r:id="rId3"/>
    <p:sldLayoutId id="2147483679" r:id="rId4"/>
    <p:sldLayoutId id="2147483690" r:id="rId5"/>
    <p:sldLayoutId id="2147483686" r:id="rId6"/>
    <p:sldLayoutId id="2147483691" r:id="rId7"/>
    <p:sldLayoutId id="2147483680" r:id="rId8"/>
    <p:sldLayoutId id="2147483683" r:id="rId9"/>
    <p:sldLayoutId id="2147483681" r:id="rId10"/>
    <p:sldLayoutId id="2147483692" r:id="rId11"/>
    <p:sldLayoutId id="2147483674" r:id="rId12"/>
    <p:sldLayoutId id="2147483687" r:id="rId13"/>
    <p:sldLayoutId id="2147483693" r:id="rId14"/>
    <p:sldLayoutId id="2147483676" r:id="rId15"/>
    <p:sldLayoutId id="2147483675" r:id="rId16"/>
    <p:sldLayoutId id="2147483684" r:id="rId17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6CBF0-19F4-911D-DB81-5844D7942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Murach’s C# (8</a:t>
            </a:r>
            <a:r>
              <a:rPr lang="en-US" baseline="30000" dirty="0"/>
              <a:t>th</a:t>
            </a:r>
            <a:r>
              <a:rPr lang="en-US" dirty="0"/>
              <a:t> Edition)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22D2D4-D84B-668B-EF00-FF7125FF52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Chapter 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082B9A-5900-25D1-3D44-C79FDAF021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19200" y="2619153"/>
            <a:ext cx="6781800" cy="1648047"/>
          </a:xfrm>
        </p:spPr>
        <p:txBody>
          <a:bodyPr/>
          <a:lstStyle/>
          <a:p>
            <a:r>
              <a:rPr lang="en-US" dirty="0"/>
              <a:t>How to use arrays </a:t>
            </a:r>
            <a:br>
              <a:rPr lang="en-US" dirty="0"/>
            </a:br>
            <a:r>
              <a:rPr lang="en-US" dirty="0"/>
              <a:t>and collections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A4EBC-C00D-EDF3-4590-E8EAE1A025D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© 2023, Mike Murach &amp; Associates, Inc.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A22BC-CEB2-54CC-451E-A6D901E395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C8, Slide 1</a:t>
            </a:r>
          </a:p>
        </p:txBody>
      </p:sp>
    </p:spTree>
    <p:extLst>
      <p:ext uri="{BB962C8B-B14F-4D97-AF65-F5344CB8AC3E}">
        <p14:creationId xmlns:p14="http://schemas.microsoft.com/office/powerpoint/2010/main" val="1630038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852A9-A624-9C0E-014A-08C31851E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computes the average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an array of totals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75B50-B268-30ED-245D-2F56CDBF81C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decimal[] totals = {14.95m, 12.95m, 11.95m, 9.95m};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sum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totals[0] + totals[1] + totals[2] + totals[3];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average = sum/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totals.Length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113818-57CF-122E-0B54-7AD4D916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DA5D7C-C1A6-4925-191C-9FF08B12E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C456A-3D3E-B365-07E6-191AF0833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C8, Slide 10</a:t>
            </a:r>
          </a:p>
        </p:txBody>
      </p:sp>
    </p:spTree>
    <p:extLst>
      <p:ext uri="{BB962C8B-B14F-4D97-AF65-F5344CB8AC3E}">
        <p14:creationId xmlns:p14="http://schemas.microsoft.com/office/powerpoint/2010/main" val="651524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E7050-9683-A72A-2F98-CDDC66534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puts the numbers 0 through 9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into an array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523852-F3A2-C17D-9775-0360CB5DBF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int[] numbers = new int[10];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numbers.Length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numbers[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6F4AD4-4506-C826-CAD5-70058121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B70194-EF52-DB64-D128-A50E89CEC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7CAFC-D297-4FCA-F4A9-E8841552D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519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1C70B-E959-576F-0374-50F581EEC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a for loop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display the numbers array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C4E81B-293F-1C9F-616C-F21CB8F64B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numbers.Length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numbers[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+ " 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"Numbers Test");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3847E8-8EC7-1C3B-7A7E-F98379ACC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34F489-E50B-86EB-398D-C4D8D16A8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963CE9-7EFF-6E31-01A7-7D02F99A3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104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EA137-6B9F-0F1D-8FD0-189BE8A8B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for loop that computes the average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the totals array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C37C33-20DA-8EB6-0F5F-4AF641B821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sum = 0.0m;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totals.Length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sum += totals[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average = sum/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totals.Length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FD319-DB87-BC75-7044-B5ECB4F8F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925232-8469-41C3-959F-B1D1D5AA6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6D153-00E3-64A3-D8BB-DDA5F4C96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197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CDE33-7173-F476-59AB-914D7375A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a for loop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display the totals array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BC6205-66AE-AAD1-4D58-94D2F7499B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totals.Length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totals[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+ "\n";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("The totals are:\n" +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"\n" +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"Sum: " + sum + "\n" +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"Average: " + average, "Totals Test");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3E76D0-778A-C569-ED4C-36BAC20A7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99C0A2-FD0B-3E39-6B33-71F17D068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7BEFE-98DF-7132-979C-D47127772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974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39F7E-83D2-BBC2-A5A1-FDF22E9F5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a foreach loop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display the numbers array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266E1D-9D6C-12E1-8F80-4B1F18A4EE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(int number in numbers)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number + " 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"Numbers Test");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F3876-A2EC-6241-7D3D-BE9F41F9E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DBD84C-C631-67DF-199D-6C9B99C59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1E53B3-3B46-7BFD-9A35-C3D7D68ED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890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DB5312-63C9-C43B-4D4A-0E5702A31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a foreach loop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compute the average of the totals array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FA8F2B-0B24-C037-68B9-1E0C0BB07E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sum = 0.0m;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(decimal total in totals)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sum += total;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average = sum/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totals.Length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8FCFE8-3427-1920-AAF1-DE0A34790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7BD2D5-BDB7-8EFE-004B-13363B219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5A8886-2214-AEEA-2758-867B204C3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485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6A8C8-08D0-26A1-EE2E-CD8189D1A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a foreach loop </a:t>
            </a:r>
            <a:b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display the totals array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5EC1A6-48E9-7EDF-D03D-152563208A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(decimal total in totals)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total + "\n";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("The totals are:\n" +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"\n" +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"Sum: " + sum + "\n" +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"Average: " + average,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"Totals Test");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CFD023-31B3-3BE5-29D3-AD509AFC1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F734C-4ADC-4972-0591-578BBB47B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1389A7-4D75-3C3F-17B7-FBC6AEEBE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392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2B611-6836-0FF7-7D78-AB519C45F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About arrays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006B7-CCD5-90A0-89AC-5FAE5CDAE41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creates a 3x2 array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int[,] numbers = new int[3,2];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index values for the elements </a:t>
            </a:r>
            <a:b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a 4x4 rectangular array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0,0    0,1    0,2    0,3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1,0    1,1    1,2    1,3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2,0    2,1    2,2    2,3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3,0    3,1    3,2    3,3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assigns values to the numbers array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numbers[0,0] = 1;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numbers[0,1] = 2;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numbers[1,0] = 3;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numbers[1,1] = 4;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numbers[2,0] = 5;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numbers[2,1] = 6;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3EA4DA-61E0-B0CD-D92F-E30E928DD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7DBEFE-4FCF-4A12-D221-294372A10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C5A06-525E-82F1-F561-209E2A3A8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956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90495-1406-50C6-9B8A-100313BE6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Array examples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43A5B-6CD1-4D83-E0C2-E22D97C8FB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creates a 3x2 array </a:t>
            </a:r>
            <a:b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assigns values with one statement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int[,] numbers = { {1,2}, {3,4}, {5,6} };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creates and assigns values </a:t>
            </a:r>
            <a:b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a 3x2 array of strings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string[,] products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{{"C#", "Murach's C#"},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{"JAVA", "Murach's Java Programming"},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{"ASPMVC", "Murach's ASP.NET MVC"}};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Another way to create the array of strings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products = new[,]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{{"C#", "Murach's C#"},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{"JAVA", "Murach's Java Programming"},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{"ASPMVC", "Murach's ASP.NET MVC"}};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B8E715-DDCF-E871-8EEC-A39119C13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6DD000-D4E4-0C48-22BA-818877A2F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2531A-357A-6855-EA10-8F0D96B60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949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24A05-CD8E-68C4-9CCE-8BADB10A3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FB671C-90C0-CA63-2F1C-6692EEC953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Applied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Given the specifications for an app that requires the use of a one-dimensional or rectangular array, write the code that works with the array.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Given the specifications for an app that requires the use of one of the collection classes presented in this chapter, write the code that works with the collection.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0A68B1-4EC7-1063-98B9-7430E95B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FEAB64-3A6A-892B-149E-0CDDB918F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13F4AA-CDB6-6355-6AB4-B6CD913D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C8, Slide 2</a:t>
            </a:r>
          </a:p>
        </p:txBody>
      </p:sp>
    </p:spTree>
    <p:extLst>
      <p:ext uri="{BB962C8B-B14F-4D97-AF65-F5344CB8AC3E}">
        <p14:creationId xmlns:p14="http://schemas.microsoft.com/office/powerpoint/2010/main" val="17776223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D3C96-CF18-3757-8C4D-A662410A6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works with the numbers array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8AECBF-8E5F-EF21-CC0A-F8C3ACAC06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numberOfRows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numbers.GetLength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numberOfColumns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numbers.GetLength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sumOfFirstRow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numbers[0,0] + numbers[0,1];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6794E1-E8BF-2003-A253-99C98C412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61F00C-3317-1A42-B594-01D94251A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1FDF2B-814D-FAA7-FEBE-EECF13D38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47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B09F2-46C2-6183-8EEE-CAB944E32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displays the rectangular numbers array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74421F-9B83-ED98-E418-917CCC4AD1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numbers.GetLength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(0);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j = 0; j &lt;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numbers.GetLength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j++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numbers[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i,j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+ " 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"\n";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numbersString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"Numbers Test");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527178-9914-27E3-9B92-A96175A3A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99BF0E-D402-C653-2706-079CA0064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9DA2C-180B-32B6-6CAB-B38B1AA63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914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D0C63-A2B2-0767-7196-20D039D8D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displays the rectangular products array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B3EA7F-C890-CE28-1389-7A492B51818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products.GetLength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(0);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j = 0; j &lt;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products.GetLength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j++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products[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i,j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+ "\t\t";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"\n";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productsString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"Products Test");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88EA8D-19B6-8E2E-8FBE-F85D15B8C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7C903-898D-3F56-1109-F8749AEC0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B75E06-61A9-8BF4-BE55-326092741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3161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3D00B-67B7-638B-524E-3726A055F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use the GetLength()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GetUpperBound() methods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A4A230-8A5C-42E9-AA6F-388C1B628E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int[] numbers = new int[4] {1, 2, 3, 4};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length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numbers.GetLength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(0);</a:t>
            </a:r>
          </a:p>
          <a:p>
            <a:pPr marL="347345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upperBound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numbers.GetUpperBound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18392C-A26D-CB0A-F7EB-C9BB52093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C26F17-5EF9-C043-25E9-AE3D41D27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6DD3E-8E01-5993-C6E6-A94AB451A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83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EF6CE-A286-F888-9933-7D5D29D43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Sort() method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0E601E-E841-C12C-9C95-E36FEF992F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string[]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{"Boehm", "Taylor", "Murach"};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Array.Sort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message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message +=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"\n";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(message, "Sorted Last Names");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41D0A9-62F6-A14C-A5D1-E158DF6BA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DE0731-FA5D-0499-6A68-0780F694C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2949F-AF11-BD25-90C4-0EBC681C5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7263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87704-3D54-9DBB-47C7-8F3CB00C6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the BinarySearch() method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DB166-7D1E-E5A3-9868-657930929D4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string[] employees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{"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AdamsA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FinkleP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LewisJ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PotterE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"};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decimal[]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salesAmounts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{3275.68m, 4298.55m, 5289.57m, 1933.98m};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index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Array.BinarySearch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(employees, "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FinkleP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");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salesAmount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salesAmounts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[index];</a:t>
            </a:r>
            <a:b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salesAmount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4298.55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F69B7F-9B8C-92E0-F7CF-574DF9520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AD017E-B0BD-12CB-A4AA-C35BBE9BC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6CF6D0-F5F7-2C6C-90DE-0C34FD29A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0385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9C759-AE5D-99C0-6B8F-E9386EFA3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creates a reference to another array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5D32F8-30AB-0EC1-69B6-667D95A235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double[] inches1 = new double[3] {1,2,3};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double[] inches2 = inches1;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inches2[2] = 4;    // changes the third element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53778A-5B89-11FF-172A-A6B11AC0E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A10349-7398-7DAF-82A1-AD4FFB94D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C2248F-5D23-4C8C-B475-4E64C7320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510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BDB8-A513-F8C4-D55A-FD62E639B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reuses an array variable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4C0E1-E42C-29A9-B45D-3089818534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inches1 = new double[20];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CD9313-C830-99E1-4818-488807E69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CA5618-D0C1-B77B-345C-E6FCD0C2F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212A6A-43E3-C414-ECF9-36F9283B0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1095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A629BF-72C9-C14C-8D6D-65D1E32FE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copies all the elements of an array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D70CD5-9072-09AA-DC94-2DC3FD5E7F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double[] inches = new double[3] {1,2,3};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double[] centimeters = new double[3];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Array.Copy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(inches, centimeters,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inches.Length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centimeters.Length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centimeters[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*= 2.54;   // set new values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7C3945F-FCB0-D384-EED6-057FCCBD7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99AD66-8C9C-E428-748D-FB7270511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3404C9-0E3C-8908-D561-9E4A5B015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6020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229F4-3745-D6DA-01D2-2784506B7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copies some of the elements of an array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5C2E8E-108C-21A2-FC0F-B84CE942DD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string[] names = {"Murach", "Boehm", "Delamater"};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string[]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lastTwoNames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string[2];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Array.Copy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(names, 1,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lastTwoNames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0, 2);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1952C7-6370-0707-2121-13BA15E7D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07E2E7-CEEF-B68F-2224-6333E8218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CD566-CCCF-3CBB-2934-1C5DDC86E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1326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24250-EED8-8598-EDEF-EDBE92A900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Objectives (continued)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810D13-2DCE-917B-2CC5-3B6E9F4786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Knowledge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Distinguish between a for loop and a foreach loop.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Explain how the Array class can be used with an array.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how the null-conditional operator works and when you would use it.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how you use a list pattern to match a sequence of patterns against the elements in an array or list.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Distinguish between an untyped and a typed collection class.</a:t>
            </a:r>
          </a:p>
          <a:p>
            <a:pPr marL="342900" marR="114300" lvl="0" indent="-3429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tabLst>
                <a:tab pos="342900" algn="l"/>
                <a:tab pos="457200" algn="l"/>
              </a:tabLst>
            </a:pPr>
            <a:r>
              <a:rPr lang="en-US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Describe the differences between these collection classes: list, sorted list, queue, stack, and array list.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C28979-CCFC-E769-0AC8-CE22144C6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636C5C-D2FC-B409-AAAF-EC8777D4F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686AB1-5E98-7B20-1E53-7EA092A73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C8, Slide 3</a:t>
            </a:r>
          </a:p>
        </p:txBody>
      </p:sp>
    </p:spTree>
    <p:extLst>
      <p:ext uri="{BB962C8B-B14F-4D97-AF65-F5344CB8AC3E}">
        <p14:creationId xmlns:p14="http://schemas.microsoft.com/office/powerpoint/2010/main" val="9350540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FD9D3-F89F-3968-4B20-FFD845D3D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code for a method that returns an array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D2B96F-9F0B-36F9-52AC-E8A55FDF8B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decimal[]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GetRateArray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elementCount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decimal[] rates = new decimal[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elementCount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rates.Length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rates[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= (decimal)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+ 1) / 100;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rates;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calls the method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decimal[] rates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this.GetRateArray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(4);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9F09BF-CCFC-8111-1243-BF2C7EEA9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E73D75-7CC5-91E3-7F0A-A0A030E23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2C1952-82C8-D73B-8393-E613379B6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8575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96FD2-2DAD-08EC-4B95-6D67F98F8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accepts an array argument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2D7B06-3333-BCA0-0882-7B1FB7E36F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void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ToCentimeters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(double[] measurements)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measurements.Length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measurements[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*= 2.54;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Statements that declare the array </a:t>
            </a:r>
            <a:b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call the method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double[] measurements = {1,2,3};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ToCentimeters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(measurements);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B228D-0280-1554-3213-FBBA368B8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B4F66C-D59E-2EF5-3BD4-FFDA0B81B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33CE1-4A24-3CCA-185B-B15455FCA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4973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F7DF3-4FA4-15BE-CA32-5AD25BC82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method that returns an array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FB6AA4-4038-F8C7-63D6-527F942063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private double[]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ToCentimeters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params double[] measurements)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for (int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measurements.Length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measurements[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 *= 2.54;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return measurements;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calls the method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double[] measurements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ToCentimeters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(1,2,3);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A37CB-1574-24E1-DFB2-E6EE888C1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B18793-C8F3-BC1D-0FAE-FDEB5F891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97877E-FCDC-5799-6376-36791937F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1615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4AA46-F3B3-B228-99AF-12610D4F0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creates a null array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34598B-0CFF-E60C-019F-FD4CBDB9FE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string[] initials = null;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throws </a:t>
            </a:r>
            <a:r>
              <a:rPr lang="en-US" sz="2400" b="1" spc="-10" dirty="0" err="1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NullReferenceException</a:t>
            </a:r>
            <a:endParaRPr lang="en-US" sz="2400" b="1" spc="-10" dirty="0">
              <a:solidFill>
                <a:srgbClr val="000099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firstInitial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initials[0].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ToUpper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D9D0FC-797A-5DDD-801E-06D190E97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19F766-2679-D5DD-2277-BF9007079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72D47-E6C9-2B73-477E-EBDCCCE5C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0930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EF07A-124B-D245-4D8C-B1475C71D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if statements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prevent a NullReferenceException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DC464E-D25B-5A1D-E3E1-B3C9C5EDD9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(initials != null)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if (initials[0] != null)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firstInitial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initials[0].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ToUpper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}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16058-E3B8-2A95-9C8D-3B33092FB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355D8C-E0B0-32E8-B829-F8A6F3BC8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999B7-9B5A-4030-3050-43F512944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0958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CEDA4-E0E5-8FFE-F69D-4B3F8C402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statement that uses null-conditional operators to prevent a NullReferenceException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9132B7-7487-835A-4599-91959EA556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string?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firstInitial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initials?[0]?.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ToUpper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BE5D8-282B-6454-4A0D-9D913AA68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B7972D-0C98-AFF4-FAE8-05E3CE955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459A2-7A01-5103-E510-736E5B116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260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88E3-6220-8779-11A9-251FEF028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array that’s used in the examples that follow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17E92E-63B1-F939-4C5C-7BD993758D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decimal[] sales =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 22125.67m, 25362.35m, 21478.93m, 27495.72m,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26405.61m, 19476.29m, 31837.56m, 28649.01m };</a:t>
            </a:r>
          </a:p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refer to an element from the end </a:t>
            </a:r>
            <a:b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 an array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previousMonthSales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sales[^2];    // 31837.56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0AB816-3B98-F388-E47D-3DA90AF13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7676A3-1DC4-F67D-B051-BA0C595D5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72C7E-0E61-1697-E907-F794F91ED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931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880D4-CDB5-BDC0-9BC3-674A48719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refer to a range of elements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77CEC-9C67-A25F-7A93-5FF136E784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including starting and ending indexes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firstQtrSales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sales[0..3];  // indexes 0 through 2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including just an ending index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firstQtrSales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sales[..3];   // indexes 0 through 2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including just a starting index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secondHalfSales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sales[6..]; // indexes 6 through 7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including no starting or ending index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YTDSales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sales[..];         // indexes 0 through 7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By including an index from the end of the array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secondQtrSales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sales[3..^2]; </a:t>
            </a:r>
            <a:b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indexes 3 through 5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306092-5FE3-960A-65C2-C874ED137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4C4D25-AE54-A216-489D-1B8E8BDC2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261ED-A95E-994F-2DAC-C28099DEB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7744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67D64-2203-05D9-05ED-3EE94A3DC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use a range in a foreach loop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881CDB-6C39-7C1F-93D5-83A242FA5A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totalSales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0.0m;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(decimal sale in sales[3..6])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totalSales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sale;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8C1BAD-3C31-0412-CFBE-317BC77F5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B2AEAF-5BA4-D248-D569-D2690A7E9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13744D-804D-F3E8-D9B8-40443A8BD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7708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D5B5F-BCF8-E473-FD8F-D8A390D8F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6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use the Index and Range types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(.NET Core 3.0 and later)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127120-7659-BF88-1C1A-321ABD3C4D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Index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previousMonthIndex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^2;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previousMonthSales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b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sales[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previousMonthIndex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   // 31837.56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Range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secondQtrRange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3..6;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secondQtrSales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sales[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secondQtrRange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  <a:b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// indexes 3 through 5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C3DF5F-38BC-DE7E-09C2-ACEF51C96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1D156C-AFA6-6606-1026-33CAF527F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49031-24DA-924D-B557-840D4E865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526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45E9A-75D9-44B7-6CDE-3062AB8D9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 that create an array of decimal types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862B-C2D7-01A7-60DB-44DB0509DB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two statements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decimal[] totals;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 = new decimal[4];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one statement</a:t>
            </a:r>
            <a:endParaRPr lang="en-US" sz="1800" b="1" spc="-1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decimal[] totals = new decimal[4];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20764B-5045-1A8A-0819-BABD348F8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84FD3E-6676-5311-181A-ABF043EFD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8C6C7D-4E86-F961-B413-62A9F9F51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C8, Slide 4</a:t>
            </a:r>
          </a:p>
        </p:txBody>
      </p:sp>
    </p:spTree>
    <p:extLst>
      <p:ext uri="{BB962C8B-B14F-4D97-AF65-F5344CB8AC3E}">
        <p14:creationId xmlns:p14="http://schemas.microsoft.com/office/powerpoint/2010/main" val="17401603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4966F-56E3-12E6-4F95-24E84F677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list used by the List patterns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14CD1-8E6A-FC2E-8703-B590920CC3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int[] quantity = { 100, 200, 300, 400 };</a:t>
            </a:r>
          </a:p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 patterns that test the values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(quantity is [100, 200, 300, 400])    // true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(quantity is [100, 200, 400, 400])    // false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(quantity is [100, 200, 300])         // false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(quantity is [100, 200, 300, _])      // true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(quantity is </a:t>
            </a:r>
            <a:b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[&lt; 200, 200 or 300, &gt;= 300 and &lt; 400, &gt; 200])</a:t>
            </a:r>
            <a:b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// true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D9DA70-1EC7-E848-A72A-ADB16D607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A7CE7-5B36-1326-8165-763AA8C6D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D783D7-2CD9-D4EC-E646-FF5434F69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95028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1BC6E-5F95-D28E-7D2E-85485508D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Slice patterns within list patterns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CC579C-29E6-9577-ACE6-6A55D61A88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(quantity is [100, 200, ..])      // true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(quantity is [.., 400])           // true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(quantity is [&gt; 0, .., &gt; 500])    // false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58F868-2523-210D-1CBD-205F55692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17674A-C247-D636-A2CE-2745181C3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D1181-D819-4E71-799C-B82CAC5DF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8875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8BBDA-A62F-7474-4B95-15500B82E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var pattern within a list pattern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880688-E659-C3EE-E70C-3D1314FDEC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(quantity is [100, 200, 300, var fourth])</a:t>
            </a:r>
          </a:p>
          <a:p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true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20A59D-E5B2-7118-57D4-F282F05CC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AF0ED7-C4F1-9BFA-46B2-BADD47CFE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730079-2DDF-A837-0445-FBAAF78E4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7959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736E5-F913-B33C-838A-E7B5EC973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switch expression that uses list patterns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F2DE2-3E73-33E9-144A-9D43269D43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index = quantity switch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[&gt; 0, &gt; 0, &gt; 0, &gt; 0] =&gt; -1,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[&gt; 0, &gt; 0, &gt; 0, &lt;= 0] =&gt; 3,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[&gt; 0, &gt; 0, &lt;= 0, ..] =&gt; 2,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[&gt; 0, &lt;= 0, ..] =&gt; 1,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_ =&gt; 0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};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3429A0-E101-F0E4-1A34-B7BB5455B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626499-9CB8-BA2C-1C4A-06B7FF045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ABE6D-3049-88C1-1C6A-F7D39D691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2566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D8F5C5-D163-3C22-4E99-02C2868C5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Arrays vs. collections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7C34A1-2A65-FF8D-2868-A35B2CE9EAF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Similarities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Both can store multiple elements, which can be value types or reference types.</a:t>
            </a:r>
          </a:p>
          <a:p>
            <a:pPr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Differences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 array is a feature of the C# language. Collections are .NET classes.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Collection classes provide methods to perform operations that arrays don’t provide.</a:t>
            </a:r>
          </a:p>
          <a:p>
            <a:pPr marL="342900" marR="274320" lvl="0" indent="-342900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Arrays are fixed in size. Collections are variable in size.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DA91E0-9223-9D36-7071-2782A0804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282BF3-7D57-389B-7A40-D5682D919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3AC81-2579-3CE1-9D6F-E6F9FD5BC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0421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2029E-1463-0F65-9B07-ED097A6BA3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using directive for untyped collections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54869E-70A2-90FF-6118-AC2D2C73A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System.Collections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an untyped collection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ArrayList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numbers = new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ArrayList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numbers.Add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numbers.Add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(7);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numbers.Add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("Test");    // will compile--runtime error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sum = 0;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numbers.Count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number = (int)numbers[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  // cast is required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sum += number;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ED519B-C9B5-5890-3524-91ED2E7EB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731E6-7B32-32BE-B1C1-BB7B5B2090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C0E30-73E5-DDEF-5531-D893D5AF5F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8361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89B18-C187-E6EE-B26F-3DDEC4A5D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using directive for typed collections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D3DE50-D6D8-6E36-1736-EFB99F79A3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System.Collections.Generic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a typed collection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List&lt;int&gt; numbers = new List&lt;int&gt;();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numbers.Add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(3);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numbers.Add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(7);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numbers.Add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("Test");  // won't compile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sum = 0;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(int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0;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numbers.Count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++)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int number = numbers[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  // no cast needed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sum += number;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7DEF4-161E-3E11-A95C-CBCF1553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7DD745-82F2-5F01-B81C-21DBD1DF1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DD584-FAC5-21CB-2A66-50D762829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617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B4B1A-6051-3B6B-8C0C-FAA3093D7F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EF961-415C-E438-88E0-E2514137AA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list of string elements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List&lt;string&gt; titles = new List&lt;string&gt;();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list of decimal elements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List&lt;decimal&gt; prices = new List&lt;decimal&gt;();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list of strings with a capacity of 3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List&lt;string&gt; </a:t>
            </a:r>
            <a:r>
              <a:rPr lang="en-US" sz="18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lastNames</a:t>
            </a:r>
            <a:r>
              <a:rPr lang="en-US" sz="18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List&lt;string&gt;(3);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C9D837-E6FD-6C9C-85AB-76C465042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363AE-701D-E81A-D487-CCD2A16B7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D5540-1DD3-6ED0-934D-9F3DBE743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5327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2014D-F131-1AF4-4ECF-C01EB355D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9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causes the size of a list of names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be increased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37691A-CE3C-5010-C8CD-E90CF6BDF8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List&lt;string&gt;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List&lt;string&gt;(3);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lastNames.Add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("Boehm");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lastNames.Add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("Delamater");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lastNames.Add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("Murach");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lastNames.Add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("Taylor");     //Capacity is doubled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lastNames.Add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("Baylon");            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lastNames.Add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("McCoy");            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lastNames.Add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("Slivkoff");   //Capacity is doubled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957769-98F5-5E91-1187-B4F4C5AAA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70AA94-779E-F200-EE9E-D6CC0B444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4DE20-7C16-BB8E-371A-AE5581601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754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055EB-5E39-6FA0-FEF2-065C317C2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creates a list that holds decimal values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51A5EF-E0F9-B0EA-98E0-58B540CB29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List&lt;decimal&gt;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sz="18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List&lt;decimal&gt;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 3275.68m, 4398.55m, 5289.75m, 1933.98m };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retrieves the first value from the list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sales1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[0];     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sales1 = 3275.68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8156E1-1572-6AE8-6689-3773F061E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EFA372-5F50-4A7E-6BCB-2E0CA128D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ADEA7D-187C-D7AD-3503-548A5DA0B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49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0114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BF67C-BF74-24E3-3A94-1C8D7249B3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array of strings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E81E66-13F4-B444-0B93-62EEE12EA5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string[] description = new string[3];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1A5371-B038-9C17-08B6-247915194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056A78-3894-F14E-8A09-BA44D5343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60E9E-6C34-5D72-7FE6-7634715C5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C8, Slide 5</a:t>
            </a:r>
          </a:p>
        </p:txBody>
      </p:sp>
    </p:spTree>
    <p:extLst>
      <p:ext uri="{BB962C8B-B14F-4D97-AF65-F5344CB8AC3E}">
        <p14:creationId xmlns:p14="http://schemas.microsoft.com/office/powerpoint/2010/main" val="37933116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6D758-C3E7-DFCD-5890-4E22E6E4F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inserts and removes an element 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39EF6-DEF3-0078-6ED8-02F59C3F61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salesTotals.Insert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(0, 2745.73m);  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 insert new first element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sales1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[0];         // sales1 = 2745.73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sales2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[1]; // sales2 = 3275.68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salesTotals.RemoveAt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(1);         // remove second element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sales2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[1];         // sales2 = 4398.55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625C08-0B93-B06A-266D-2FDA2E24F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DA129F-DB08-C950-554F-4E1E930E9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1B3E95-7B50-02A4-C749-41A42407A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6235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FEDF6-2A17-B18D-4187-B5ADE63EB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displays the list in a dialog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F83E5D-6805-F3E8-D173-8E9112D948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(decimal d in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d.ToString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+ "\n";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"Sales Totals");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78EAE9-0B9A-2298-DA4D-44F44E292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8E9ED3-E96A-4E5A-A10A-DD1871663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C6D79-AA0F-B13D-FCD3-5459E8930E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4761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6EC79-2B86-F909-BA98-55C223141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5989"/>
            <a:ext cx="7315200" cy="73866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checks for an element in the list </a:t>
            </a:r>
            <a:b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removes it if it exists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6314E3-1254-3E6A-5F33-92FA277AA2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x = 2745.73m;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salesTotals.Contains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(x))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salesTotals.Remove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7D0FD9-5140-9C56-1413-EED2EDA1D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0811DC-FDF2-7A20-3365-04A36BB8D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33CB8-2266-01F4-19F9-458185098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13949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111D9-683C-8535-97C5-FC982F2A2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sorts and searches the list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E59043-AB5C-BEE9-058A-3A4DC7F68D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salesTotals.Sort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sales2Index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salesTotals.BinarySearch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(sales2);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8D385C-B1B1-C553-CFC6-C20C57515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828418-C0DE-6868-F9E2-18AA9FA99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860710-EB4A-46C7-D649-66453B67C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3280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75E47-AF0A-9391-71E2-7C77B2B4A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4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create and load a sorted list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separate statements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7A209-74E1-4852-6883-0F92A9F818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SortedList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&lt;string, decimal&gt;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salesList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new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SortedList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&lt;string, decimal&gt;(4);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salesList.Add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FinkleP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4398.55m);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salesList.Add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AdamsA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3275.68m);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salesList.Add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PotterE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1933.98m);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salesList.Add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LewisJ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5289.75m);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476565-796E-1539-28C9-1CCCF4228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D349B1-3361-0FC0-D95F-5457DDF02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F06D5-4D68-FE5B-6FF3-CBD244E76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15365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9C198-5557-4315-FA72-A3CF79FD4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4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create and load a sorted list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 a collection initializer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C41E43-9D3D-8B02-6383-546E97589A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SortedList</a:t>
            </a: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&lt;string, decimal&gt; </a:t>
            </a:r>
            <a:r>
              <a:rPr lang="en-US" sz="1600" b="1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salesList</a:t>
            </a: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new </a:t>
            </a:r>
            <a:r>
              <a:rPr lang="en-US" sz="1600" b="1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SortedList</a:t>
            </a: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&lt;string, decimal&gt;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 { "</a:t>
            </a:r>
            <a:r>
              <a:rPr lang="en-US" sz="1600" b="1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FinkleP</a:t>
            </a: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4398.55m }, { "</a:t>
            </a:r>
            <a:r>
              <a:rPr lang="en-US" sz="1600" b="1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AdamsA</a:t>
            </a: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3275.68m }, 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{ "</a:t>
            </a:r>
            <a:r>
              <a:rPr lang="en-US" sz="1600" b="1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PotterE</a:t>
            </a: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1933.98m }, { "</a:t>
            </a:r>
            <a:r>
              <a:rPr lang="en-US" sz="1600" b="1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LewisJ</a:t>
            </a:r>
            <a:r>
              <a:rPr lang="en-US" sz="16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", 5289.75m } };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52C1CE-3578-FEEA-5760-2454FDD24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E0CB4D-9C92-D10A-E7F5-295F78B37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A59534-F8F1-B761-11C1-C2142E7DF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3687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2313D-41AF-A63C-2011-4D9C412A0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4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to create and load a sorted list with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index initializer inside a collection initializer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516917-86FF-1512-5217-AE61FDAFAC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524000"/>
            <a:ext cx="7391400" cy="4495800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SortedList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&lt;string, decimal&gt;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salesList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new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SortedList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&lt;string, decimal&gt;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{ ["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FinkleP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 = 4398.55m, ["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AdamsA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 = 3275.68m,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["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PotterE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 = 1933.98m, ["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LewisJ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"] = 5289.75m };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4B9117-8C83-D935-4CD1-E2C92F4C1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806714-FBA9-5CD6-871A-82F31FFE7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745A6-D1EC-A18A-9271-BFF62F43E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56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2512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03516-1715-2EAF-A2E7-0BE8DCD7B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looks up a value in the sorted list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based on a key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68CE9A-8675-72C5-1108-DC93BDAC48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employeeKey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LewisJ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salesList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employeeKey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398419-BB39-BD01-66D4-0D9DA3438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F7BF29-9F4F-81D5-084C-30D471B27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62EC9-02F5-188C-525D-883721FAA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4809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44E5E-EB7D-4F06-F07B-DC8E4C4C0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converts the sorted list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a tab-delimited string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6BFCBE-996C-A8BB-A9D9-F61C781A07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salesTableString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KeyValuePair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&lt;string, decimal&gt;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employeeSalesEntry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in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salesList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salesTableString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employeeSalesEntry.Key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"\t"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+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employeeSalesEntry.Value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"\n";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salesTableString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,"Employee Sales Totals");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591028-5130-4402-B997-C8711BD5D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C89734-8AA5-D806-172A-F4A329285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A244E-FD0F-B0FC-7D6D-17670B684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58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3077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D3E4E-C437-7CFD-E8AA-EDCF9373D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a queue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7A9427-DBC2-A5E2-09EE-CE69AC27B8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Queue&lt;string&gt;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nameQueue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Queue&lt;string&gt;();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nameQueue.Enqueue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("Boehm");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nameQueue.Enqueue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("Taylor");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nameQueue.Enqueue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("Murach");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nameQueueString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nameQueue.Count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0)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nameQueueString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nameQueue.Dequeue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+ "\n";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nameQueueString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"Queue");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2425F5-E99D-2E45-C101-641F50F25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50EFB7-5ECE-8F94-F3ED-F265B852F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5F26E-3B6F-DBFF-90CB-0848C071B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59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073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FFEF7-CFBC-B2A7-004D-FB9270E78A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Two arrays in one statement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F7C281-D37F-3066-4840-3FDD90C76C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const int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MaxCount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100;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decimal[] prices = new decimal[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MaxCount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], 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discountPercentages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decimal[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MaxCount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];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5D577E-E2C5-54C3-016B-2E8801DAD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EC8D26-F71D-3857-371E-793191572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02A7B-E414-277A-6D05-8378C2981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C8, Slide 6</a:t>
            </a:r>
          </a:p>
        </p:txBody>
      </p:sp>
    </p:spTree>
    <p:extLst>
      <p:ext uri="{BB962C8B-B14F-4D97-AF65-F5344CB8AC3E}">
        <p14:creationId xmlns:p14="http://schemas.microsoft.com/office/powerpoint/2010/main" val="250558141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15BEC-557C-AEFA-A98B-0B5868E12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624989"/>
            <a:ext cx="7315200" cy="36933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uses a stack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E5830B-94CE-9904-2B75-EAECBCC9A7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Stack&lt;string&gt;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nameStack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Stack&lt;string&gt;();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nameStack.Push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("Boehm");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nameStack.Push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("Taylor");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nameStack.Push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("Murach");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nameStackString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 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nameStack.Count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&gt; 0)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nameStackString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nameStack.Pop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+ "\n";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nameStackString</a:t>
            </a:r>
            <a:r>
              <a:rPr lang="en-US" sz="18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"Stack");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536F64-9D8E-2147-69D1-3FF6CD627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AC3AD8-28E2-D11B-F6B8-15676BF21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CF044A-8035-151B-8598-6C42C8391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0398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9B65A-168B-9D19-D34F-D788CF671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8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creates an array list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 holds decimal values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BC1F9A-D90D-4CFB-6EEE-EDE15564B5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decimal[]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newSalesTotals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{3275.68m, 4398.55m, 5289.75m, 1933.98m};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ArrayList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ArrayList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(decimal d in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newSalesTotals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salesTotals.Add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(d);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Another way to create the array list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ArrayList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sz="1600" b="1" dirty="0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sz="1600" b="1" dirty="0" err="1">
                <a:solidFill>
                  <a:srgbClr val="000000"/>
                </a:solidFill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ArrayList</a:t>
            </a:r>
            <a:endParaRPr lang="en-US" sz="1600" b="1" dirty="0"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{ 3275.68m, 4398.55m, 5289.75m, 1933.98m };</a:t>
            </a:r>
          </a:p>
          <a:p>
            <a:pPr marR="0">
              <a:spcBef>
                <a:spcPts val="15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retrieves the first value </a:t>
            </a:r>
            <a:b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b="1" spc="-10" dirty="0">
                <a:solidFill>
                  <a:srgbClr val="000099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the array list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sales1 =</a:t>
            </a:r>
            <a:b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(decimal) </a:t>
            </a:r>
            <a:r>
              <a:rPr lang="en-US" sz="1600" b="1" dirty="0" err="1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sz="1600" b="1" dirty="0"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[0];  // sales1 = 3275.68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95014F-F7B3-93EA-176F-7ECAE6D9F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4B7578-A515-AC07-5767-F8A3BBBA1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F3C1D1-28D0-E67F-94E0-8B77CFF4D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61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49028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25930-D1F3-1194-13D0-5C0995A47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8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inserts and removes an element </a:t>
            </a:r>
            <a:b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the array list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C2B1B8-C138-FB8C-704B-0057669B41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salesTotals.Insert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(0, 2745.73m);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// insert a new first element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sales1 = (decimal)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[0];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// sales1 = 2745.73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sales2 = (decimal)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[1];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// sales2 = 3275.68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endParaRPr lang="en-US" sz="1600" b="1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.RemoveAt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(1);   // remove the second element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sales2 = (decimal)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[1];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// sales2 = 4398.55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90EF23-ABB7-519B-3DBC-FF7EDE563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3FFEA8-F729-B19F-78E4-C33B1EE7B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3B603-1D38-8DE8-741C-0A8919012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50731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5D94F-7183-0417-B0EF-F8D43AF48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8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works with the salesTotals array list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B0572-B461-BB89-F275-B5D04BDBC0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displays the array list in a dialog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"";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foreach (decimal d in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+= d + "\n";</a:t>
            </a:r>
          </a:p>
          <a:p>
            <a:pPr marL="347345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MessageBox.Show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salesTotalsString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"Sales Totals");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checks for an element in the array list and removes it if it exists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 x = 2745.73m;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 (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salesTotals.Contains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(x))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salesTotals.Remove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(x);</a:t>
            </a: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sorts and searches the array list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salesTotals.Sort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 sales2Index =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salesTotals.BinarySearch</a:t>
            </a: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(sales2);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638FB8-30CA-C403-8F3B-964E885BF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7FEAEA-B15A-B4FF-10C5-3F00C83B9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1CA1C9-6A52-103E-AC8B-D2983A416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>
              <a:latin typeface="Times New Roman"/>
            </a:endParaRPr>
          </a:p>
          <a:p>
            <a:pPr>
              <a:defRPr/>
            </a:pPr>
            <a:r>
              <a:rPr lang="en-US">
                <a:solidFill>
                  <a:schemeClr val="bg1"/>
                </a:solidFill>
              </a:rPr>
              <a:t>C8, Slide </a:t>
            </a:r>
            <a:fld id="{BF5C1183-B085-4070-A402-C03A3F977D3D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63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1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DB584-9447-61FE-9793-D89328066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Assign values by accessing each element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2A9AD6-2926-B9D4-FB56-27075A4A22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assigns values to an array of decimal types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decimal[] totals = new decimal[4];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totals[0] = 14.95m;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totals[1] = 12.95m;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totals[2] = 11.95m;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totals[3] = 9.95m;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//totals[4] = 8.95m;   // an </a:t>
            </a:r>
            <a:r>
              <a:rPr lang="en-US" sz="1600" b="1" dirty="0" err="1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IndexOutOfRangeException</a:t>
            </a:r>
            <a:endParaRPr lang="en-US" sz="16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7345" marR="0">
              <a:spcBef>
                <a:spcPts val="900"/>
              </a:spcBef>
              <a:spcAft>
                <a:spcPts val="600"/>
              </a:spcAft>
              <a:tabLst>
                <a:tab pos="1371600" algn="l"/>
                <a:tab pos="2743200" algn="l"/>
              </a:tabLst>
            </a:pPr>
            <a:r>
              <a:rPr lang="en-US" b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Code that assigns objects to an array of strings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string[] names = new string[3];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names[0] = "Ted Lewis";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names[1] = "Sue Jones";</a:t>
            </a:r>
          </a:p>
          <a:p>
            <a:pPr marL="347345" marR="0">
              <a:spcBef>
                <a:spcPts val="0"/>
              </a:spcBef>
              <a:spcAft>
                <a:spcPts val="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names[2] = "Ray Thomas";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989109-7668-66CA-D543-7B2C71E3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0BEA7E-2BEF-5CB6-10F8-ECE87F653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6D981-05C2-ACF8-93CA-916776C35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C8, Slide 7</a:t>
            </a:r>
          </a:p>
        </p:txBody>
      </p:sp>
    </p:spTree>
    <p:extLst>
      <p:ext uri="{BB962C8B-B14F-4D97-AF65-F5344CB8AC3E}">
        <p14:creationId xmlns:p14="http://schemas.microsoft.com/office/powerpoint/2010/main" val="2817514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1441F-FF2F-7D9A-755A-41C1D2857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Examples that create an array and assign values in one statement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B7C1ED-4CCC-F556-1E35-588B33646E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decimal[] totals =</a:t>
            </a:r>
            <a:b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new decimal[4] {14.95m, 12.95m, 11.95m, 9.95m};</a:t>
            </a:r>
          </a:p>
          <a:p>
            <a:pPr marL="0" marR="0">
              <a:spcBef>
                <a:spcPts val="0"/>
              </a:spcBef>
              <a:spcAft>
                <a:spcPts val="12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decimal[] totals = {14.95m, 12.95m, 11.95m, 9.95m};</a:t>
            </a:r>
          </a:p>
          <a:p>
            <a:pPr marL="0" marR="0">
              <a:spcBef>
                <a:spcPts val="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 sz="1600" b="1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string[] names = {"Ted Lewis", "Sue Jones", "Ray Thomas"};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1C68-7FD6-CEA7-7B6F-7057F7C52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A7EDE6-1C8F-945A-5A98-D5910D328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C5E7E-94F9-268E-5259-03AADFF82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C8, Slide 8</a:t>
            </a:r>
          </a:p>
        </p:txBody>
      </p:sp>
    </p:spTree>
    <p:extLst>
      <p:ext uri="{BB962C8B-B14F-4D97-AF65-F5344CB8AC3E}">
        <p14:creationId xmlns:p14="http://schemas.microsoft.com/office/powerpoint/2010/main" val="122056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A648F-6DE7-86E1-287C-8417C8975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marR="0">
              <a:spcBef>
                <a:spcPts val="1500"/>
              </a:spcBef>
              <a:spcAft>
                <a:spcPts val="600"/>
              </a:spcAft>
              <a:tabLst>
                <a:tab pos="1371600" algn="l"/>
              </a:tabLst>
            </a:pPr>
            <a:r>
              <a:rPr lang="en-US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Infer the type of an array from its values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9859F-6EC5-262C-00AC-F9824D52DA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1800" b="1" dirty="0">
                <a:solidFill>
                  <a:srgbClr val="000000"/>
                </a:solidFill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 grades = new[] {95, 89, 91, 98};</a:t>
            </a:r>
            <a:endParaRPr lang="en-US" sz="1800" b="1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C33943-8BDC-D1AE-85B4-AD1B1AF335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FF7B45-3920-AA2B-EEB8-348B891DE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Murach’s C# (8</a:t>
            </a:r>
            <a:r>
              <a:rPr lang="en-US" baseline="30000"/>
              <a:t>th</a:t>
            </a:r>
            <a:r>
              <a:rPr lang="en-US"/>
              <a:t> Edition)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33D66-3DE4-A37F-9A6B-4D4E83B1D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>
              <a:defRPr/>
            </a:pPr>
            <a:endParaRPr lang="en-US" sz="1400" dirty="0">
              <a:latin typeface="Times New Roman"/>
            </a:endParaRPr>
          </a:p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C8, Slide 9</a:t>
            </a:r>
          </a:p>
        </p:txBody>
      </p:sp>
    </p:spTree>
    <p:extLst>
      <p:ext uri="{BB962C8B-B14F-4D97-AF65-F5344CB8AC3E}">
        <p14:creationId xmlns:p14="http://schemas.microsoft.com/office/powerpoint/2010/main" val="3293534791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slides_with_titles_logo">
  <a:themeElements>
    <a:clrScheme name="Master slide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Master slid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slide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slide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MA accessible slides - new format.potx" id="{3BEF52E8-6F00-47B7-9C38-C63A3A7ED98E}" vid="{BB247BD3-0825-4C9E-886F-3B62818F7E7F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MMA accessible slides - new format</Template>
  <TotalTime>149</TotalTime>
  <Words>4352</Words>
  <Application>Microsoft Office PowerPoint</Application>
  <PresentationFormat>On-screen Show (4:3)</PresentationFormat>
  <Paragraphs>624</Paragraphs>
  <Slides>63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9" baseType="lpstr">
      <vt:lpstr>Arial</vt:lpstr>
      <vt:lpstr>Arial Narrow</vt:lpstr>
      <vt:lpstr>Courier New</vt:lpstr>
      <vt:lpstr>Symbol</vt:lpstr>
      <vt:lpstr>Times New Roman</vt:lpstr>
      <vt:lpstr>Master slides_with_titles_logo</vt:lpstr>
      <vt:lpstr>Murach’s C# (8th Edition)</vt:lpstr>
      <vt:lpstr>Objectives</vt:lpstr>
      <vt:lpstr>Objectives (continued)</vt:lpstr>
      <vt:lpstr>Examples that create an array of decimal types</vt:lpstr>
      <vt:lpstr>An array of strings</vt:lpstr>
      <vt:lpstr>Two arrays in one statement</vt:lpstr>
      <vt:lpstr>Assign values by accessing each element</vt:lpstr>
      <vt:lpstr>Examples that create an array and assign values in one statement</vt:lpstr>
      <vt:lpstr>Infer the type of an array from its values</vt:lpstr>
      <vt:lpstr>Code that computes the average  of an array of totals</vt:lpstr>
      <vt:lpstr>Code that puts the numbers 0 through 9  into an array</vt:lpstr>
      <vt:lpstr>Code that uses a for loop  to display the numbers array</vt:lpstr>
      <vt:lpstr>A for loop that computes the average  of the totals array</vt:lpstr>
      <vt:lpstr>Code that uses a for loop  to display the totals array</vt:lpstr>
      <vt:lpstr>Code that uses a foreach loop  to display the numbers array</vt:lpstr>
      <vt:lpstr>Code that uses a foreach loop  to compute the average of the totals array</vt:lpstr>
      <vt:lpstr>Code that uses a foreach loop  to display the totals array</vt:lpstr>
      <vt:lpstr>About arrays</vt:lpstr>
      <vt:lpstr>Array examples</vt:lpstr>
      <vt:lpstr>Code that works with the numbers array</vt:lpstr>
      <vt:lpstr>Code that displays the rectangular numbers array</vt:lpstr>
      <vt:lpstr>Code that displays the rectangular products array</vt:lpstr>
      <vt:lpstr>Statements that use the GetLength()  and GetUpperBound() methods</vt:lpstr>
      <vt:lpstr>Code that uses the Sort() method</vt:lpstr>
      <vt:lpstr>Code that uses the BinarySearch() method</vt:lpstr>
      <vt:lpstr>Code that creates a reference to another array</vt:lpstr>
      <vt:lpstr>Code that reuses an array variable</vt:lpstr>
      <vt:lpstr>Code that copies all the elements of an array</vt:lpstr>
      <vt:lpstr>Code that copies some of the elements of an array</vt:lpstr>
      <vt:lpstr>The code for a method that returns an array</vt:lpstr>
      <vt:lpstr>A method that accepts an array argument</vt:lpstr>
      <vt:lpstr>A method that returns an array</vt:lpstr>
      <vt:lpstr>A statement that creates a null array</vt:lpstr>
      <vt:lpstr>Code that uses if statements  to prevent a NullReferenceException</vt:lpstr>
      <vt:lpstr>A statement that uses null-conditional operators to prevent a NullReferenceException</vt:lpstr>
      <vt:lpstr>The array that’s used in the examples that follow</vt:lpstr>
      <vt:lpstr>How to refer to a range of elements</vt:lpstr>
      <vt:lpstr>How to use a range in a foreach loop</vt:lpstr>
      <vt:lpstr>How to use the Index and Range types  (.NET Core 3.0 and later)</vt:lpstr>
      <vt:lpstr>The list used by the List patterns</vt:lpstr>
      <vt:lpstr>Slice patterns within list patterns</vt:lpstr>
      <vt:lpstr>A var pattern within a list pattern</vt:lpstr>
      <vt:lpstr>A switch expression that uses list patterns</vt:lpstr>
      <vt:lpstr>Arrays vs. collections</vt:lpstr>
      <vt:lpstr>The using directive for untyped collections</vt:lpstr>
      <vt:lpstr>The using directive for typed collections</vt:lpstr>
      <vt:lpstr>Lists</vt:lpstr>
      <vt:lpstr>Code that causes the size of a list of names  to be increased</vt:lpstr>
      <vt:lpstr>Code that creates a list that holds decimal values</vt:lpstr>
      <vt:lpstr>Code that inserts and removes an element </vt:lpstr>
      <vt:lpstr>Code that displays the list in a dialog</vt:lpstr>
      <vt:lpstr>Code that checks for an element in the list  and removes it if it exists</vt:lpstr>
      <vt:lpstr>Code that sorts and searches the list</vt:lpstr>
      <vt:lpstr>How to create and load a sorted list  with separate statements</vt:lpstr>
      <vt:lpstr>How to create and load a sorted list  with a collection initializer</vt:lpstr>
      <vt:lpstr>How to create and load a sorted list with  an index initializer inside a collection initializer</vt:lpstr>
      <vt:lpstr>Code that looks up a value in the sorted list  based on a key</vt:lpstr>
      <vt:lpstr>Code that converts the sorted list  to a tab-delimited string</vt:lpstr>
      <vt:lpstr>Code that uses a queue</vt:lpstr>
      <vt:lpstr>Code that uses a stack</vt:lpstr>
      <vt:lpstr>Code that creates an array list  that holds decimal values</vt:lpstr>
      <vt:lpstr>Code that inserts and removes an element  from the array list</vt:lpstr>
      <vt:lpstr>Code that works with the salesTotals array list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Murach’s C# (8th Edition)</dc:title>
  <dc:creator>Mike Murach</dc:creator>
  <cp:lastModifiedBy>Mike Murach</cp:lastModifiedBy>
  <cp:revision>10</cp:revision>
  <cp:lastPrinted>2016-01-14T23:03:16Z</cp:lastPrinted>
  <dcterms:created xsi:type="dcterms:W3CDTF">2023-05-03T22:46:59Z</dcterms:created>
  <dcterms:modified xsi:type="dcterms:W3CDTF">2023-05-10T19:43:53Z</dcterms:modified>
</cp:coreProperties>
</file>