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61"/>
  </p:notesMasterIdLst>
  <p:handoutMasterIdLst>
    <p:handoutMasterId r:id="rId6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  <p:sldId id="312" r:id="rId55"/>
    <p:sldId id="313" r:id="rId56"/>
    <p:sldId id="314" r:id="rId57"/>
    <p:sldId id="315" r:id="rId58"/>
    <p:sldId id="316" r:id="rId59"/>
    <p:sldId id="317" r:id="rId60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5" autoAdjust="0"/>
    <p:restoredTop sz="96374" autoAdjust="0"/>
  </p:normalViewPr>
  <p:slideViewPr>
    <p:cSldViewPr>
      <p:cViewPr varScale="1">
        <p:scale>
          <a:sx n="110" d="100"/>
          <a:sy n="110" d="100"/>
        </p:scale>
        <p:origin x="139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5/10/2023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 i="1">
                <a:solidFill>
                  <a:srgbClr val="00009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FE91D7-54F9-CE5B-2AF2-A8F87F29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042D0E-2D92-B61C-07C7-F98F35208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524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DC32C3D-5C99-8467-FB69-0545F95E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12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92572-6C0F-2359-8B91-448DEEC4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C4B8B-4248-7B05-52E9-1493FB7E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13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434977"/>
            <a:ext cx="7391400" cy="396241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able Placeholder 7">
            <a:extLst>
              <a:ext uri="{FF2B5EF4-FFF2-40B4-BE49-F238E27FC236}">
                <a16:creationId xmlns:a16="http://schemas.microsoft.com/office/drawing/2014/main" id="{AFEF7FE6-D02E-FC18-3A1F-FB2B9BE04DFB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914400" y="3973009"/>
            <a:ext cx="7315200" cy="20467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CB5F9A1-57CC-7079-49E6-F38139C6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7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3A493-C9CB-60F1-C48D-911ADE24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714E1-3205-D410-3DAF-7853C337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7EDEF-2119-0C0C-90EC-29310C83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EAB4BC0-D5C7-49B0-54AC-F67C80E1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A4128AF-FA95-FB1B-F7EC-9F06B10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EA07F-21E3-C43E-2483-EF255ABC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3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FC2C4-3F43-BC0E-9A91-95841BAF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13DA2AB-954E-C0E2-3E5B-8B482B005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524000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757E026-CA30-31D4-7CB8-4AA11C85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0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745E84-27EF-B727-9BFE-6449CFCB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25CEF-B290-B84E-D2A4-6A86E123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90" r:id="rId5"/>
    <p:sldLayoutId id="2147483686" r:id="rId6"/>
    <p:sldLayoutId id="2147483691" r:id="rId7"/>
    <p:sldLayoutId id="2147483680" r:id="rId8"/>
    <p:sldLayoutId id="2147483683" r:id="rId9"/>
    <p:sldLayoutId id="2147483681" r:id="rId10"/>
    <p:sldLayoutId id="2147483692" r:id="rId11"/>
    <p:sldLayoutId id="2147483674" r:id="rId12"/>
    <p:sldLayoutId id="2147483687" r:id="rId13"/>
    <p:sldLayoutId id="2147483693" r:id="rId14"/>
    <p:sldLayoutId id="2147483676" r:id="rId15"/>
    <p:sldLayoutId id="2147483675" r:id="rId16"/>
    <p:sldLayoutId id="2147483684" r:id="rId17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DAFE5-8375-D164-FDE0-BF8171B5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>
                <a:latin typeface="Arial Narrow" panose="020B0606020202030204" pitchFamily="34" charset="0"/>
              </a:rPr>
              <a:t>Murach’s</a:t>
            </a:r>
            <a:r>
              <a:rPr lang="en-US" i="1" dirty="0">
                <a:latin typeface="Arial Narrow" panose="020B0606020202030204" pitchFamily="34" charset="0"/>
              </a:rPr>
              <a:t> C# (8</a:t>
            </a:r>
            <a:r>
              <a:rPr lang="en-US" i="1" baseline="30000" dirty="0">
                <a:latin typeface="Arial Narrow" panose="020B0606020202030204" pitchFamily="34" charset="0"/>
              </a:rPr>
              <a:t>th</a:t>
            </a:r>
            <a:r>
              <a:rPr lang="en-US" i="1" dirty="0">
                <a:latin typeface="Arial Narrow" panose="020B0606020202030204" pitchFamily="34" charset="0"/>
              </a:rPr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0D95E-CA26-40EE-A4C2-C6996AE674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12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E7F6B-A2C0-7F4D-05A2-99783B3350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05000" y="2590800"/>
            <a:ext cx="5334000" cy="1752600"/>
          </a:xfrm>
        </p:spPr>
        <p:txBody>
          <a:bodyPr/>
          <a:lstStyle/>
          <a:p>
            <a:r>
              <a:rPr lang="en-US" dirty="0"/>
              <a:t>How to create and use classes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36FCE-A3D0-628E-E5D0-512C937165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147AD-1470-5E7E-09D0-BB3BAEB36D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22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5F9F6-F7CD-4CF7-3B3F-7FA82DF77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starting code for a new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133905-DE0B-0AE9-7593-9D55098EF5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System;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System.Collections.Generic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System.Linq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System.Text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System.Threading.Tasks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ProductMaintenance</a:t>
            </a: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internal class Product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82689B-5077-AEC2-2463-BF5D1BA9F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5CCF68-4933-EA5D-0404-0FCF962CA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FC05C-AC4F-3CD0-9A71-883813960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423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E62BA-6418-3464-F9EE-E9E120CE8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Getting and setting the value of a property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21140A-E4E5-E4B7-191F-0745EC63ADA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sets the value of a property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txtProductCode.Text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gets the value of a property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code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480D31-11C3-200B-7209-1D7FB1B0B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E8EE4-50CC-DFCF-DE1A-9042EBDB2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7F23C-807E-82D4-965E-3C01740D5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774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CE357-666D-15D9-E439-10FE9A46D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read-only property with a getter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an initial value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E835F-6375-3BE7-AD33-B3FF287CB9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string Code { get; } = "C#";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same read-only property coded </a:t>
            </a:r>
            <a:b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an expression body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string Code =&gt; "C#";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894D51-1DE2-BDDD-67A3-E4B14F97A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D961DB-D936-E72C-EE78-6E9232856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CA828-A951-B3FD-5E14-F278BD315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930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5853A-F902-8121-B928-A28A409F4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property with an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-only setter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(C# 9.0 and later)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C7A226-5F1F-56E8-993B-B961AA7455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string Code { get;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};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uses an object-initializer </a:t>
            </a:r>
            <a:b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set the </a:t>
            </a:r>
            <a:r>
              <a:rPr lang="en-US" sz="2400" b="1" spc="-10" dirty="0" err="1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</a:t>
            </a: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-only property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product2 = new() { Code = "C#" };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14DF0E-868C-43A4-F587-E5D4286D4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6EEDE6-2075-187C-6F59-662BD0A5F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0EAE8-1301-D849-1A55-907BF4FEC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7768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81C3D-38C7-00A4-0FB9-8441674EE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accepts parameters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D547F5-E7F7-4983-B6AE-7ACA8C6B00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$"{Code}{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Price.ToString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{Description}";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same method coded with an expression body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$"{Code}{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Price.ToString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}{Description}";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BF3972-D5DC-0AD2-0278-CE437D56E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6938E-C60D-A18E-1581-48D2D3EFD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89326-34D4-C85E-19AB-108FC0172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388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2F99B-A2B1-E885-6AC4-35E4B2E9B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Constructors with and without parameters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68A5E-9EA4-BCED-297E-7BB717B608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constructor with no parameters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Product()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constructor with three parameters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Product(string code, string description,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decimal price)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r-FR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this.Code</a:t>
            </a: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code;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r-FR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this.Description</a:t>
            </a: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description;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price;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96BB1F-9713-2ACC-1EEE-B6214C0F7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45EFB0-0942-CFEA-0645-7FA7CA611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069F4A-C02E-19A9-6009-B312D1F2A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2440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2B3B0-9251-ADC2-0DF7-862FBDBA1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call these constructors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F330C-4F71-99F5-A7CB-A618B9392A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product1 = new Product();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product2 = new();     // C# 9.0 and later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product3 = new Product("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C#","Murach's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C#",59.50m);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product4 = new("C#", "Murach's C#", 59.50m);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// C# 9.0 and later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8F85E4-4140-AB48-05CF-0F1EA0ABF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6F68EB-94F9-F24B-3870-806095EAC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5D1A9-8A88-DF3E-B052-539CADC64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5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27169-14A1-B47E-D043-311DE305A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constructor with an expression body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(C# 7.0 and later)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AFCDE-4787-F5C7-2B5E-0D519F3793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Product(string code)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code;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constructor with an expression body </a:t>
            </a:r>
            <a:b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a tuple (C# 7.0 and later)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Product(string code, string description,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price) =&gt;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this.Description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(code, description, price);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09912-29E8-F38A-6668-AE438F0EB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F8367C-51A5-80D2-5730-0AE911C01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0038E-0539-DD02-BD2E-5D79DC701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395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3D18B-D359-6E07-DD85-F0138D40C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that contains static members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C9E8AB-5A93-0F57-6916-8A84B101C9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static class Validator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LineEnd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get; set; } = "\n";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IsPresent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value, string name)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msg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(value == "")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msg = $"{name} is a required field.{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LineEnd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msg;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4698A3-7F9A-9369-4883-8C94FFF3F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8EBBB-DD53-E392-E0C9-80481EB42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60D47-AB36-4185-E8A0-DC7189FF2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467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F4840-EF05-7B23-6F74-BE7003CDF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static members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2C6DA5-E3AE-FA29-7CB2-2F05382582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Validator.IsPresent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txtCode.Text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nameof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Validator.IsPresent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b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txtDescription.Text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nameof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Product.Description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"")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"Entry Error");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B6208D-FB21-4143-2B09-C635BC445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A53A4B-F9A9-C04B-C252-8A2CCCB49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05EA1-1149-5CE2-A13A-032372585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42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A11B-FB55-F7AB-E3B3-8C2306F69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42DD30-3BAA-C254-F38C-66965D3C96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Given the specifications for an app that uses classes, structures, records, or record structs, develop the app.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List and describe the three layers of a three-layered application.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these members of a class: constructor, method, and property.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concept of encapsulation.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Explain how instantiation works.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main advantage of using object initializers.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Explain how auto-implemented properties work and how they differ from properties that use a private field.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364960-4BCC-4B78-159C-0789935FE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124D69-9D78-D84F-C74D-5599EE62E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16B6C-5BAF-A501-F6A8-4034F2409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4223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B508C-5A24-9F66-71FC-051BD79C8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using directive for the static Validator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AD4E25-32E6-F299-0BBA-5A6C9CD6A9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static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ProductMaintenance.Validator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169E35-5572-733F-A7F7-4E8FAE940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DB856-D059-75B1-7329-5F6DE7AB0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02B17-BA19-ACED-549C-E1CA91717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9066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BDF92-D438-2325-5CC1-091781CB5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Product Maintenance form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A28C6C-BDF7-E34B-D681-B3D596DF0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38035E-4BC6-930E-1652-F80A77F56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9F6B4-087E-8E82-2895-BCDDC2934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CD39F1A1-43C5-48F4-C524-A88358FDA347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098390"/>
            <a:ext cx="7222834" cy="31688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80783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5336E-2489-D9F6-3347-F1D203EAE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New Product form</a:t>
            </a:r>
            <a:endParaRPr lang="en-US" dirty="0"/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192F7980-5364-DECA-A099-87291603FBC9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066800"/>
            <a:ext cx="5650396" cy="2743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1C1BD0-3308-2B28-73AF-A15CC7567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B9231C-7E83-A426-4D39-0C2065AFA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17A51-0F26-AED1-2009-ECC95D0EE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1167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20177-7C48-405C-B4A8-86E0C67E2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Confirm Delete dialog</a:t>
            </a:r>
            <a:endParaRPr lang="en-US" dirty="0"/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71FFFFAC-68C0-C106-83DF-46422E94334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143000"/>
            <a:ext cx="4849298" cy="17526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0CDFBD-DF6D-7649-875A-396415209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78CABD-FFE3-F0EE-5DE9-FF9DC358E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D48D16-7676-2974-6989-664A830DF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1332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4C838-7A17-5300-E694-D91B1D551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Product Maintenance form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86CEB-D068-2622-2E0D-FCB607153A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partial class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frmProductMain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Form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frmProductMain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InitializeComponent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List&lt;Product&gt; products = null!;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frmProductMain_Load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products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ProductDB.GetProducts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FillProductListBox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FillProductListBox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lstProducts.Items.Clear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 (Product p in products)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lstProducts.Items.Add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p.GetDisplayText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("\t"));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654624-000F-A86F-34B9-CEF90A0C5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3EB08-FCFF-43BD-0929-0C13ABCE8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0C772-C72F-57B4-1454-47D37DEBD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0865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2F6C2-2040-0A00-4AFD-3E2D94480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Product Maintenance code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F5B8E1-ED33-84F3-4722-1337A09DD1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btnAdd_Click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frmNewProduct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newProductForm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Product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newProductForm.GetNewProduct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(product != null)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products.Add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ProductDB.SaveProducts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(products);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FillProductListBox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btnDelete_Click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lstProducts.SelectedIndex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-1)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Product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products[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string message = "Are you sure you want to delete "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+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product.Description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"?";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CA7DFC-01BC-8E54-C430-7F2E7E698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B59075-5E18-0372-18C7-8CE6D7E5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CDAAF-818E-3919-2379-08F4F0F36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7256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F6954-7B55-7E12-1F8C-185008B55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Product Maintenance code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3760D-A911-D429-EF89-E4450EF920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button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(message, "Confirm Delete",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MessageBoxButtons.YesNo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(button ==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DialogResult.Yes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products.Remove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ProductDB.SaveProducts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(products);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FillProductListBox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btnExit_Click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this.Close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DE8CD5-ED40-DFE0-D7AD-9662779DC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8A486-4DCA-C56C-EE60-7A352C353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C794D6-1646-3D89-5983-E8EADD5B8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7546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C2F3B-5279-3BD1-9045-7EE85A12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New Product form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1AB6D1-1CCF-D3CD-005D-886E7EE5997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partial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frmNewProduct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Form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frmNewProduct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InitializeComponent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Product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null!;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Product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GetNewProduct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this.ShowDialog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product;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C29EF0-7CFD-02DF-43B3-919992C6B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BA4294-3CAA-08B2-AFE2-D35A1995B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D16A4-F0A7-C5E4-0616-3230F8851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6284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3937D-D0FC-0DB7-235B-7C625937A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New Product form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FD0EAC-F912-9BE5-0A73-37BD2F059F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btnSave_Click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product = new()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= </a:t>
            </a:r>
            <a:r>
              <a:rPr lang="fr-FR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txtCode.Text</a:t>
            </a: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Description = </a:t>
            </a:r>
            <a:r>
              <a:rPr lang="fr-FR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txtDescription.Text</a:t>
            </a: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txtPrice.Text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this.Close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16E010-203C-2F21-938A-BE6D7EDB2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C5DD02-0383-3D9D-67A5-30CEE41F7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D25D2-6DA4-AA1F-7379-C605940D6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5199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F27DE-C437-2EB0-9469-C466DF51E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New Product form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D4EA3B-433B-0C75-BE53-A4D36CE785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50292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bool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IsValidData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bool success = true;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Validator.IsPresent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txtCode.Text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nameof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Product.Code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Validator.IsPresent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txtDescription.Text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nameof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Product.Description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Validator.IsDecimal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txtPrice.Text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nameof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Product.Price</a:t>
            </a:r>
            <a:r>
              <a:rPr lang="en-US" sz="14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"")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success = false;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"Entry Error");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success;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btnCancel_Click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this.Close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8542D9-031F-AAC1-1C14-F3F9B3543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8A01BE-4C78-1F18-9BD2-46F33B5FA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11EDE-E3B5-0DFA-A26C-826101C9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576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34792-A262-278A-D275-2398B1281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 (continued)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2066A-B0B7-2E0E-1F92-DD51F67A4D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472" marR="114300" lvl="0" indent="-347472">
              <a:spcBef>
                <a:spcPts val="0"/>
              </a:spcBef>
              <a:spcAft>
                <a:spcPts val="600"/>
              </a:spcAft>
              <a:buFont typeface="+mj-lt"/>
              <a:buAutoNum type="arabicPeriod" startAt="7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Explain how expression-bodied methods, constructors, properties, and accessors work.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7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Explain what a static member is.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7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concept of overloading a method or constructor.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7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Explain what a required property is.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7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property patterns with objects.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7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difference between a class, a structure, a record and a record struct.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E0AD07-EB7E-009C-53A6-0AEBD5876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1125A7-8854-4045-0572-B4873251E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C77D6-00D1-89D2-2A1B-A0DBA6DF3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285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3A1F4-FCC8-9E83-1A6B-4F3505C33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Validator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B2BCDA-3F63-02F4-C84D-635ED1DDE1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static class Validator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string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LineEnd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get; set; } = "\n";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string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IsPresent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value, string name)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msg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(value == "")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msg = $"{name} is a required field.{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LineEnd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msg;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string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IsDecimal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value, string name)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msg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(!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Decimal.TryParse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(value, out _))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msg = $"{name} must be a valid decimal value.{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LineEnd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msg;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330CF3-5612-EFE2-8EE0-EFD12CF3D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9DE62F-CD33-C9DA-1C58-83DE8E5BF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887BB-B172-3B4C-4E09-6BF5D6B26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7236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B6C23-A0CB-C337-F0D5-E3F068752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Validator class (continued)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4F654A-1833-70D0-3A5E-F731D5963E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9530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string IsInt32(string value, string name)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msg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(!Int32.TryParse(value, out _))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msg = $"{name} must be a valid integer value.{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LineEnd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msg;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string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IsWithinRange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value, string name,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decimal min, decimal max)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msg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Decimal.TryParse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(value, out decimal number))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if (number &lt; min || number &gt; max)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msg = </a:t>
            </a:r>
            <a:b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$"{name} must be between {min} and {max}.{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LineEnd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msg;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90DF03-3176-24A7-A980-9F26039E6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4B0D96-FC81-1AFA-C8C2-09C20950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BBF4A-92EF-B821-5051-D6A1A910C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8401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4EDFF-5836-B914-DFB0-6731E023A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getter that processes the field value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before returning it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7A3BC-4A66-7CA8-7C20-14143F8170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string code;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string Code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get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String.IsNullOrEmpty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(code))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"N/A";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else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code;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set =&gt; code = value; 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45268B-6258-A954-6FDB-BEF5153EA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0F0B11-A61C-0F50-57AC-834857127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92833-FA5B-B87D-1F69-E81A066B0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4526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846D6-96B6-16BA-62ED-7F771532F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setter that processes the field value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before setting it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E9AE3-A989-0C0C-5E6B-958A079D12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string code;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string Code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get =&gt; code;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set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String.IsNullOrEmpty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(value))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value = "N/A";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code = value;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892B27-7F28-6F8F-F58F-F3449879E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3361F-A59F-FC59-1FD8-A0C43EF25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76315-FA7A-5BAA-9538-FBFF267A1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3382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2AFCE-DFEF-0A20-3C81-3107D0A88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code overloaded methods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F420CD-0BB1-BDA1-C639-8C1348478C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spc="-1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 of the Product class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$"{Code}{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("c")}{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}{Description}";</a:t>
            </a:r>
          </a:p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overloaded version of the </a:t>
            </a:r>
            <a:r>
              <a:rPr lang="en-US" b="1" spc="-1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=&gt;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(", ");</a:t>
            </a:r>
          </a:p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statements that call the </a:t>
            </a:r>
            <a:r>
              <a:rPr lang="en-US" b="1" spc="-1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lblProduct.Text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product.GetDisplayText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("\t");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lblProduct.Text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product.GetDisplayText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71F9ED-7E76-06E1-36DC-63955FC1B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664AC9-5341-83F9-413E-6E4E718DE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6A7A1-2234-DAE1-C45B-4EB3B633F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8919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85CC3-6049-94E6-D05D-B91501F4E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code overloaded constructors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9D72A-7737-4DDD-C52D-E8D27F2FAF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constructor of the Product class with no parameters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Product() { }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constructor of the Product class with three parameters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Product(string code, string description,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price)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r-FR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this.Code</a:t>
            </a: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code;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r-FR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this.Description</a:t>
            </a: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description;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price;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CA2844-7726-1F61-7105-77AA6F745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0B9AF3-462F-7100-7B73-B1185FFD2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D1C7E-B718-E27F-7AAB-C55A34BA4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7213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816D9-D885-0C46-38C1-2782E1C9D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Product class with three required properties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1783AB-786E-D3E7-80EE-E037CBC065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Product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string Code { get; set;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string Description { get; set;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decimal Price {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...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E0DA67-B7B1-7FAF-ED73-4E678A604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5681E7-E04E-B70C-ED67-C51E90CE2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FCC30-A2BB-D489-7007-A538430DD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5047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45964-7D6B-D6E4-CB3B-ED3C73F32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SetsRequiredMembers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attribute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01DD0-98A9-F9FB-8E19-A9BA431D65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System.Diagnostics.CodeAnalysis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Product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Product() {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SetsRequiredMembers</a:t>
            </a:r>
            <a:r>
              <a:rPr lang="en-US" sz="16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Product(string code, string description,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decimal price)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Code = code;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Description = description;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Price = </a:t>
            </a:r>
            <a:r>
              <a:rPr lang="fr-FR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required string Code { get; set;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required string Description { get; set;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required decimal Price { get; set;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...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B5A59E-7761-2AF5-D300-C5869270D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C56F3B-5113-6C67-C022-DF1AAC5F7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68B49-F21F-E339-F903-A2127C171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5056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93DAB-1AFB-45CF-54DF-9F0AB99DF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Nested if statements that test an object’s type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property value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BE460F-7FCD-51F8-80B4-B1F95FF38F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static 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GetDiscountPercent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o)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.0m;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(o is Product p)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p.Category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".NET")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.1m;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else if (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p.Category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"Java")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.2m;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</a:t>
            </a:r>
            <a:r>
              <a:rPr lang="en-US" sz="1600" b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2FD122-0E7C-C8ED-2C1C-9EB5D40B4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A5A1FA-9536-34EB-0AEE-AF2B21274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61B96-7E80-A339-BFC1-FC35C075D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6559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FE7CF-8605-1EF3-DEC0-8FAE7B69F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switch statement that tests an object’s type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property value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01AFDE-60F8-9F72-66DE-66A50D084B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static 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GetDiscountPercent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o)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switch (o)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case Product p when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p.Category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".NET":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.1m;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case Product p when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p.Category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"Java":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.2m;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default: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.0m;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A673A4-3412-CCD9-6FB7-BD5A05DDD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54FADD-B02F-AF7C-DA4B-72A8CD832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653143-07BE-CBAA-6A16-B93FD1607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085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3C303-1567-A40E-EA98-C9C4FDAC5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architecture of a three-layered app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494338-BB3E-4F4D-B028-3483723CC4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Presentation layer (form classes)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Middle layer (business classes)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Database layer (database access classes)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D8AAB5-D23F-A7FD-DF7C-42D52D01B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B5ECD3-DFF2-537D-3A6A-35E27F8AB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2E92F-1135-F6FF-E787-8C8B7F110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1895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052DB-87A4-24B9-4236-4D4F35D8A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switch expression that uses a property pattern to test an object’s type and property value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219713-1A95-57E2-E27A-03A9942712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static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GetDiscountPercent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o) =&gt;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switch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Product { Category: ".NET" } =&gt; .1m,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Product { Category: "Java" } =&gt; .2m,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_ =&gt; .0m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CC0A12-0AD9-5C5E-6763-377D0EF6F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084E22-6155-F6E4-D97B-986248B01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238085-88E8-3E82-07AC-70FD761FF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2587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B98E7-5D3B-1180-6031-F27F6D17F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tests two types of objects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3B503F-DFB5-31A8-D330-2E2FCD26AF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static 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GetDiscountPercent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o) =&gt;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switch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Product { Category: ".NET" } =&gt; .1m,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Product { Category: "Java" } =&gt; .2m,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Product { Category: "Web" } =&gt; .3m,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Product { Category: "Mainframe"} =&gt; .4m,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Vendor  {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DiscountType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"Quantity"} =&gt; .2m,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Vendor  {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DiscountType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"Terms", Terms: 30 } =&gt; .3m,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_ =&gt; .0m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0B5AFE-9B9E-2AAF-A18A-59E703F45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04D80-68BD-53AA-2025-81F014CD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E5751-FA7B-2204-AFFF-7E5A39446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01793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43A70-F10D-6663-9AD0-85C5A5672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tests a specific type of object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C98B4F-D6A6-59D9-DE5D-754FF54F4A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static 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GetDiscountPercent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 p) =&gt;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 switch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 Category: ".NET" } =&gt; .1m,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 Category: "Java" } =&gt; .2m,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_ =&gt; .0m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F38CA8-9BAC-E540-B6E2-2FE75163D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F7D930-2296-E494-BEE7-E6B49C067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4E644-2782-E401-9694-383DAFD6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61875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9620A-F2EC-589D-190E-128827E13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refer to a nested property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a property pattern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E5C70-68D4-39C6-E398-600A84C6AFD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Prior to C# 10.0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static 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GetTaxPercent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o) =&gt; o switch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Vendor { State: {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"CA" } } =&gt; 7.5m,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Vendor { State: {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"NY" } } =&gt; 6m,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...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_ =&gt; .0m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C# 10.0 and later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static 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GetTaxPercent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o) =&gt; o switch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Vendor {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State.StateCode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"CA" } =&gt; 7.5m,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Vendor {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State.StateCode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"NY" } =&gt; 6m,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...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_ =&gt; .0m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E7120E-3417-C1A2-4A6B-53FD76944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22287D-1343-984B-CF6E-4835E918B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ACDE6-85D8-6AB1-184A-8FE10ADA4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59666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53DC8-976B-4A3A-6D78-5D28E71C4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Product structure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C6A335-83FA-4F26-212C-28844BC011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struct Product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Product(string code, string description,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price)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fr-FR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this.Code</a:t>
            </a: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code;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fr-FR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this.Description</a:t>
            </a: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description;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price;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Code {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Description {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decimal Price {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$"{Code}{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Price.ToString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}{Description}";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FC18BA-9FB8-B413-9DC8-D75D3753E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836243-1C12-C459-353C-FB0639F10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B41D9F-6019-8F77-B06A-D44744195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3318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A1BDA-C62A-BAD7-03AE-9D1BC6B6C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read-only Product structure (C# 7.2 and later)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647499-0A90-707B-361D-6B5EFE4A69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en-US" sz="16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readonly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struct Product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Product(string code, string description,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price) {...}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Code { get;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Description { get;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decimal Price { get;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$"{Code}{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Price.ToString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}{Description}";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A3BB31-A813-A1C2-A883-1A0860FFA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7BA5F-A4C0-8CEB-C009-957120D1D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1B64B-5BA8-CA98-59F6-FF53BF7DE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83302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A0367-40A2-9A82-927E-6484987C3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works with an instance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a structure type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2AE398-D93B-7400-38FA-9DC220A2E3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Create an instance of the Product structure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using the default constructor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 = new();        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Assign values to each property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p.Code</a:t>
            </a: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"C#";    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p.Description</a:t>
            </a: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</a:t>
            </a:r>
            <a:r>
              <a:rPr lang="fr-FR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Murach's</a:t>
            </a:r>
            <a:r>
              <a:rPr lang="fr-FR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C#";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59.50m;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Call a method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msg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("\n");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C925D6-A050-953B-B431-B67BCDFBE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DF3FB1-9CC4-6510-65AE-F8B8C50D0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24FE7-FBAA-5704-EFE9-8E2CF3FBD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95318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30E5D-4573-A199-895D-46341A4C2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initializes properties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3A43BB-4AB8-CCAB-3758-74DD308B09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a constructor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 = new("C#", "Murach's C#", 59.50m);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an object initializer </a:t>
            </a:r>
          </a:p>
          <a:p>
            <a:pPr marL="34290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 = new() {Code="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C#",Description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="Murach's C#", </a:t>
            </a:r>
          </a:p>
          <a:p>
            <a:pPr marL="34290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Price = 59.50m};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E56B1A-C1FC-3EDE-EDA0-27A1270D3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525E47-DC11-24DF-AF44-8C29A758F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55F92B-A33C-6468-A2F8-B900988F1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54819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48C07-8AF4-3E7F-87B9-77EB9B4EE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creates and compares two structures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3DCAD-5324-4B06-ACE9-4047D90B83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p1 = new("C#", "Murach's C#", 59.50m);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p2 = new("C#", "Murach's C#", 59.50m);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isEqual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p1.Equals(p2);    //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isEqual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true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p2.Price = 61.50m;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isEqual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p1.Equals(p2);         //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isEqual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false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D66DAC-082F-8759-9FCE-8C50A7355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5BADFA-3F20-7684-562F-30ACB09A1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59149-6C78-FBE8-D859-53DF7888D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35792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D257E-61CB-83CA-F888-DEE1BB91F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copies a structure and changes a value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32C47C-9A83-FEF2-69DE-7167E15FF9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new("C#", "Murach's C#", 59.50m);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copy = product;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copy.Price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61.50m;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FAADA4-E116-A53C-29BE-6752D146F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10DD32-CF4A-4618-DD3D-92465B1BB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107BD-753A-8B04-3C0E-9D84F6443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991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C731E-83FD-1915-A1C4-687334D95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Product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9B2344-3544-8AFD-0A05-E12B9858973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ProductMaintenance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class Product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a constructor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public Product() {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three public properties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public string Code { get; set; } = "";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public string Description { get; set; } = "";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public decimal Price { get; set;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a public method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public 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$"{Code}{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{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}{Description}";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321411-BC58-D136-0D45-79C5176A4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D3235C-AA37-19C1-FE70-AA972CE68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8813C-E940-1E43-E1AA-1A82BE2F9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81070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45E74-3E14-FF46-C296-A8B6529CE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Product record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28762B-2350-3F5B-5E52-8D84A86A4C8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record Product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Product(string code, string description,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price) {...}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Code {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Description {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decimal Price {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$"{Code}{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Price.ToString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}{Description}";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AF659F-B25C-FFA7-A81D-1B67C6B76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05D74C-2B8B-3985-E491-B7045413A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519A69-91FC-2FBF-8756-D53AEFF3D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2514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B6280-4B8C-B73C-69D2-0A550502A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creates and compares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record instances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42876-0AE4-D6F8-7CF8-ACB6BCAC138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p1 = new("C#", "Murach's C#", 59.50m);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p2 = new("C#", "Murach's C#", 59.50m);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isEqual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p1.Equals(p2);     //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isEqual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true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p2.Price = 61.50m;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isEqual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p1 == p2;               //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isEqual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false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1936AC-EBB8-C73C-A20A-5E6562C28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6B3A9B-78F0-E096-388B-19F10E083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F2AED-4358-0899-48B9-ACB8B5BDE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31157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B2876-BF85-ECC4-0132-8A116E59C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read-only Product record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138433-7C9C-093E-A906-63C853D152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record Product(string Code, string Description,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decimal Price);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00E854-3C72-599F-0845-0230E6526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54B91B-8901-C51E-4E56-EF97A3C48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7C419-A9A1-AD30-886B-0B080ED1B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21672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7643E-00CD-1EF6-8987-AA84F2898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copies an instance of a read-only record and changes a value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2A42FD-4C01-9585-EE8F-29E6461AD7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new("C#", "Murach's C#", 59.50m);  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passing the values of the original </a:t>
            </a:r>
            <a:b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the constructor of the copy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copy1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new(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product.Code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product.Description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61.50m); 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using the with keyword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copy2 = product with { Price = 61.50m };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8853DD-13BB-93A7-3515-491BC08B2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5C13B-B728-D60D-8E61-1836CCF2A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451636-F6AD-7B98-537E-CE2A3982D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63776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2DFE8-A9A3-6F36-605E-A6C09FC4D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Product record struct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46F6F0-0F6A-3EC6-DB14-BEAFF54138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record struct Product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Product(string code, string description,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price) {...}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Code {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Description {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decimal Price { get; set;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$"{Code}{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Price.ToString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}{Description}";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D28C35-9B61-96A8-610D-C84A73729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FC984A-8D68-2630-6DC5-DA555B6AF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CD5C85-C472-0091-7B97-24C0AE9F7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64546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71FC3-F562-CDB8-A031-CEA371A7F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creates and compares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record struct instances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936EC-EF96-3696-B649-1E1408F6F6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p1 = new("C#", "Murach's C#", 59.50m);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p2 = p1;                 // makes a copy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isEqual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p1.Equals(p2);    //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isEqual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true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p2.Price = 61.50m;               // changes p2 but not p1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isEqual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p1 == p2;              //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isEqual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false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EEBDF2-3487-C42F-D7DC-37053BDB0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F4AFA1-9EC0-A93E-9FD3-7FBAE3439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C0818-7680-5723-8FA9-FFF04D9BB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91055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E75E5-2D57-94F1-ED85-85626824A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read-only Product record struct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8CA252-2814-0B88-DD87-D5411C00A5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en-US" sz="18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readonly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record struct Product(string Code,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string Description, decimal Price);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012DF7-18F0-6C58-F0A5-F3DCFC66E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F312FA-42C2-084C-2583-5118B79F3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FE733-43A1-6FC5-19B0-ECD087CBC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74311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3E836-C9A3-09E4-9884-90858A57E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to use classes, structures, records,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record structs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FE68C-0E08-EE31-EE00-88E5CE7E7C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a </a:t>
            </a:r>
            <a:r>
              <a:rPr lang="en-US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class 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when your object is complex, has many methods, or you need to create a hierarchy.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a </a:t>
            </a:r>
            <a:r>
              <a:rPr lang="en-US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structure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when your object primarily stores data and is small enough to copy efficiently.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a </a:t>
            </a:r>
            <a:r>
              <a:rPr lang="en-US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record 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when your object primarily stores data and is small enough to copy efficiently.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a </a:t>
            </a:r>
            <a:r>
              <a:rPr lang="en-US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record struct</a:t>
            </a: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when your object primarily stores data, is small enough to copy efficiently, and you want improved equality comparison features and performance.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B1ED3F-DC5F-BF46-1CF6-3831F8EAA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BCDC8E-60D3-3A3A-E24B-4F70CCFE4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501939-C891-1406-C865-5A4518AC3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94595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D9037-E236-9EE4-4FA3-63A700672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Product Maintenance app with a record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5DF666-3969-46E1-09CF-DE9AD0C62F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Product record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record Product(string Code, string Description,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decimal Price)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public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=&gt;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(", 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public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$"{Code}{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Price.ToString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("c")}{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}{Description}";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Save button event handler for the New Product form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btnSave_Click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IsValidData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product = new(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txtCode.Text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txtDescription.Text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txtPrice.Text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this.Close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987B6D-41D0-FA41-D326-6F1642BC9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7B9D3D-DB1F-D089-C773-B4B64868F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C9A2E-21E0-B8D0-14F8-9C704F698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86251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D5AAB-3BE3-0A54-6BB2-D70587C0A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Product Maintenance app (continued)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C1A365-5D6B-A981-2201-E05DEA090B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Add button event handler for the Maintenance form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btnAdd_Click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frmNewProduct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newProductForm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Product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newProductForm.GetNewProduct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(product != null)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   if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products.Contains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(product))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"A product with values "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product.GetDisplayText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+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" is already in list.", "Unable to add");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else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products.Add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ProductDB.SaveProducts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(products);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FillProductListBox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D63AAB-7CB4-98FB-B016-4C606C3A0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E57087-7EA6-E6AB-A11A-A54DB54E3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166D8-8355-DBAB-AD32-453C94C5B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966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3551-8ED8-F383-0C52-7258CCC96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and object concepts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57951-9EC4-301E-7C4B-3A6940FBE1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 </a:t>
            </a:r>
            <a:r>
              <a:rPr lang="en-US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object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 a self-contained unit that has </a:t>
            </a:r>
            <a:r>
              <a:rPr lang="en-US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properties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methods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and other </a:t>
            </a:r>
            <a:r>
              <a:rPr lang="en-US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members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en-US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class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contains the code that defines the members of an object.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 object is an </a:t>
            </a:r>
            <a:r>
              <a:rPr lang="en-US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instance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of a class, and the process of creating an object is called </a:t>
            </a:r>
            <a:r>
              <a:rPr lang="en-US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instantiation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Encapsulation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 one of the fundamental concepts of object-oriented programming. 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data of a class is typically encapsulated within a class using </a:t>
            </a:r>
            <a:r>
              <a:rPr lang="en-US" sz="20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 hiding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E6E8BF-8BAC-C60A-5D12-A4D235E55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E9D013-BA7B-E04B-A26D-8077F9A63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F9FADE-AB73-D9EF-D329-93BAAEE53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661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FB784-957B-3FA5-E7EB-5C11B503C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declares and creates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Product objects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B0F0BA-38A3-A0C9-7FA0-67F0187D99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</a:t>
            </a: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product1 = new Product();    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product1.Code = "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C#</a:t>
            </a: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product1.Description = "Murach's C#";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product1.Price = 59.50m;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product2 = new();        // C# 9.0 and later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product2.Code = "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ASPMVC</a:t>
            </a: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product2.Description =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"Murach's ASP.NET MVC"</a:t>
            </a: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product2.Price =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61.50m</a:t>
            </a: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4282A2-BF5F-6743-E1C4-FDEAF5510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D7622B-3FA2-E345-68F4-45E797D92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FDF46-F8D8-2CBB-E0A7-9AEBA3ED0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874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388B6-3E86-2362-2A1A-8625AB8E7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declares and creates an object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an object initializer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7700C1-C251-5322-67D3-F5466F289D3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product1 = new() {       // C# 9.0 and later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r-FR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= "C#", 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Description = "</a:t>
            </a:r>
            <a:r>
              <a:rPr lang="fr-FR" sz="16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Murach's</a:t>
            </a:r>
            <a:r>
              <a:rPr lang="fr-FR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C#", 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fr-FR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 = 59.50m 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277442-2EB4-47EE-DA9C-AC20392B3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63A60-65E7-6A0E-33D6-E8F172B43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BC359-B5B0-C14B-63A8-69D5EB143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169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F5CDB-008F-EE8A-74D2-F099A2AF7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dialog for adding a class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0C5ECE-6B83-C9FC-8E08-ABCFF6E16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B08C54-1CEA-EAD6-CF03-2CF47F543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DCF0C-36F1-EC77-4B82-F19FE9DFD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C12,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A5C47BDD-19C0-0B5E-55BD-B597C1B1320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7315200" cy="406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191719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3BEF52E8-6F00-47B7-9C38-C63A3A7ED98E}" vid="{BB247BD3-0825-4C9E-886F-3B62818F7E7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159</TotalTime>
  <Words>4641</Words>
  <Application>Microsoft Office PowerPoint</Application>
  <PresentationFormat>On-screen Show (4:3)</PresentationFormat>
  <Paragraphs>793</Paragraphs>
  <Slides>59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5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C# (8th Edition)</vt:lpstr>
      <vt:lpstr>Objectives</vt:lpstr>
      <vt:lpstr>Objectives (continued)</vt:lpstr>
      <vt:lpstr>The architecture of a three-layered app</vt:lpstr>
      <vt:lpstr>The code for the Product class</vt:lpstr>
      <vt:lpstr>Class and object concepts</vt:lpstr>
      <vt:lpstr>Code that declares and creates  two Product objects</vt:lpstr>
      <vt:lpstr>Code that declares and creates an object  with an object initializer</vt:lpstr>
      <vt:lpstr>The dialog for adding a class</vt:lpstr>
      <vt:lpstr>The starting code for a new class</vt:lpstr>
      <vt:lpstr>Getting and setting the value of a property</vt:lpstr>
      <vt:lpstr>A read-only property with a getter  and an initial value</vt:lpstr>
      <vt:lpstr>A property with an init-only setter  (C# 9.0 and later)</vt:lpstr>
      <vt:lpstr>A method that accepts parameters</vt:lpstr>
      <vt:lpstr>Constructors with and without parameters</vt:lpstr>
      <vt:lpstr>Statements that call these constructors</vt:lpstr>
      <vt:lpstr>A constructor with an expression body  (C# 7.0 and later)</vt:lpstr>
      <vt:lpstr>A class that contains static members</vt:lpstr>
      <vt:lpstr>Code that uses static members</vt:lpstr>
      <vt:lpstr>A using directive for the static Validator class</vt:lpstr>
      <vt:lpstr>The Product Maintenance form</vt:lpstr>
      <vt:lpstr>The New Product form</vt:lpstr>
      <vt:lpstr>The Confirm Delete dialog</vt:lpstr>
      <vt:lpstr>The code for the Product Maintenance form  (part 1)</vt:lpstr>
      <vt:lpstr>The Product Maintenance code (part 2)</vt:lpstr>
      <vt:lpstr>The Product Maintenance code (part 3)</vt:lpstr>
      <vt:lpstr>The code for the New Product form (part 1)</vt:lpstr>
      <vt:lpstr>The code for the New Product form (part 2)</vt:lpstr>
      <vt:lpstr>The code for the New Product form (part 3)</vt:lpstr>
      <vt:lpstr>The code for the Validator class</vt:lpstr>
      <vt:lpstr>The code for the Validator class (continued)</vt:lpstr>
      <vt:lpstr>A getter that processes the field value  before returning it</vt:lpstr>
      <vt:lpstr>A setter that processes the field value  before setting it</vt:lpstr>
      <vt:lpstr>How to code overloaded methods</vt:lpstr>
      <vt:lpstr>How to code overloaded constructors</vt:lpstr>
      <vt:lpstr>A Product class with three required properties</vt:lpstr>
      <vt:lpstr>How to use the SetsRequiredMembers attribute</vt:lpstr>
      <vt:lpstr>Nested if statements that test an object’s type  and property value</vt:lpstr>
      <vt:lpstr>A switch statement that tests an object’s type  and property value</vt:lpstr>
      <vt:lpstr>A switch expression that uses a property pattern to test an object’s type and property value</vt:lpstr>
      <vt:lpstr>A method that tests two types of objects</vt:lpstr>
      <vt:lpstr>A method that tests a specific type of object </vt:lpstr>
      <vt:lpstr>How to refer to a nested property  in a property pattern</vt:lpstr>
      <vt:lpstr>A Product structure</vt:lpstr>
      <vt:lpstr>A read-only Product structure (C# 7.2 and later)</vt:lpstr>
      <vt:lpstr>Code that works with an instance  of a structure type</vt:lpstr>
      <vt:lpstr>Code that initializes properties</vt:lpstr>
      <vt:lpstr>Code that creates and compares two structures</vt:lpstr>
      <vt:lpstr>Code that copies a structure and changes a value</vt:lpstr>
      <vt:lpstr>A Product record</vt:lpstr>
      <vt:lpstr>Code that creates and compares  two record instances</vt:lpstr>
      <vt:lpstr>A read-only Product record</vt:lpstr>
      <vt:lpstr>Code that copies an instance of a read-only record and changes a value</vt:lpstr>
      <vt:lpstr>A Product record struct</vt:lpstr>
      <vt:lpstr>Code that creates and compares  two record struct instances</vt:lpstr>
      <vt:lpstr>A read-only Product record struct</vt:lpstr>
      <vt:lpstr>When to use classes, structures, records,  and record structs</vt:lpstr>
      <vt:lpstr>The Product Maintenance app with a record</vt:lpstr>
      <vt:lpstr>The Product Maintenance app (continued)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C# (8th Edition)</dc:title>
  <dc:creator>Mike Murach</dc:creator>
  <cp:lastModifiedBy>Anne Boehm</cp:lastModifiedBy>
  <cp:revision>6</cp:revision>
  <cp:lastPrinted>2016-01-14T23:03:16Z</cp:lastPrinted>
  <dcterms:created xsi:type="dcterms:W3CDTF">2023-05-02T16:21:35Z</dcterms:created>
  <dcterms:modified xsi:type="dcterms:W3CDTF">2023-05-10T19:37:30Z</dcterms:modified>
</cp:coreProperties>
</file>